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2"/>
  </p:notesMasterIdLst>
  <p:sldIdLst>
    <p:sldId id="709" r:id="rId2"/>
    <p:sldId id="721" r:id="rId3"/>
    <p:sldId id="722" r:id="rId4"/>
    <p:sldId id="710" r:id="rId5"/>
    <p:sldId id="711" r:id="rId6"/>
    <p:sldId id="715" r:id="rId7"/>
    <p:sldId id="717" r:id="rId8"/>
    <p:sldId id="718" r:id="rId9"/>
    <p:sldId id="719" r:id="rId10"/>
    <p:sldId id="720" r:id="rId11"/>
  </p:sldIdLst>
  <p:sldSz cx="9144000" cy="6858000" type="screen4x3"/>
  <p:notesSz cx="6797675" cy="9928225"/>
  <p:embeddedFontLst>
    <p:embeddedFont>
      <p:font typeface="Century Gothic" pitchFamily="34" charset="0"/>
      <p:regular r:id="rId13"/>
      <p:bold r:id="rId14"/>
      <p:italic r:id="rId15"/>
      <p:boldItalic r:id="rId16"/>
    </p:embeddedFont>
    <p:embeddedFont>
      <p:font typeface="Calibri" pitchFamily="34" charset="0"/>
      <p:regular r:id="rId17"/>
      <p:bold r:id="rId18"/>
      <p:italic r:id="rId19"/>
      <p:boldItalic r:id="rId20"/>
    </p:embeddedFont>
    <p:embeddedFont>
      <p:font typeface="Calibri Light" pitchFamily="34" charset="0"/>
      <p:regular r:id="rId21"/>
      <p:italic r:id="rId22"/>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E7E57B90-B516-4350-BB4F-B27F246B1E02}">
          <p14:sldIdLst>
            <p14:sldId id="681"/>
            <p14:sldId id="690"/>
            <p14:sldId id="691"/>
            <p14:sldId id="692"/>
            <p14:sldId id="693"/>
            <p14:sldId id="694"/>
            <p14:sldId id="684"/>
            <p14:sldId id="700"/>
            <p14:sldId id="695"/>
            <p14:sldId id="697"/>
            <p14:sldId id="698"/>
            <p14:sldId id="699"/>
            <p14:sldId id="703"/>
            <p14:sldId id="701"/>
            <p14:sldId id="709"/>
            <p14:sldId id="721"/>
            <p14:sldId id="722"/>
            <p14:sldId id="710"/>
            <p14:sldId id="711"/>
            <p14:sldId id="715"/>
            <p14:sldId id="717"/>
            <p14:sldId id="718"/>
            <p14:sldId id="719"/>
            <p14:sldId id="720"/>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B9BD5"/>
    <a:srgbClr val="4D8CB3"/>
    <a:srgbClr val="FF6600"/>
    <a:srgbClr val="760000"/>
    <a:srgbClr val="820000"/>
    <a:srgbClr val="DCC37E"/>
    <a:srgbClr val="FFCC66"/>
    <a:srgbClr val="666699"/>
    <a:srgbClr val="96C1D8"/>
    <a:srgbClr val="E1706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146" autoAdjust="0"/>
    <p:restoredTop sz="80460" autoAdjust="0"/>
  </p:normalViewPr>
  <p:slideViewPr>
    <p:cSldViewPr snapToGrid="0">
      <p:cViewPr>
        <p:scale>
          <a:sx n="70" d="100"/>
          <a:sy n="70" d="100"/>
        </p:scale>
        <p:origin x="-4746" y="-594"/>
      </p:cViewPr>
      <p:guideLst>
        <p:guide orient="horz" pos="216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66"/>
    </p:cViewPr>
  </p:sorterViewPr>
  <p:notesViewPr>
    <p:cSldViewPr snapToGrid="0">
      <p:cViewPr varScale="1">
        <p:scale>
          <a:sx n="61" d="100"/>
          <a:sy n="61" d="100"/>
        </p:scale>
        <p:origin x="-3354" y="-8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3"/>
            <a:ext cx="2945660" cy="498135"/>
          </a:xfrm>
          <a:prstGeom prst="rect">
            <a:avLst/>
          </a:prstGeom>
        </p:spPr>
        <p:txBody>
          <a:bodyPr vert="horz" lIns="91000" tIns="45500" rIns="91000" bIns="45500" rtlCol="0"/>
          <a:lstStyle>
            <a:lvl1pPr algn="l">
              <a:defRPr sz="1200"/>
            </a:lvl1pPr>
          </a:lstStyle>
          <a:p>
            <a:endParaRPr lang="ru-RU" dirty="0"/>
          </a:p>
        </p:txBody>
      </p:sp>
      <p:sp>
        <p:nvSpPr>
          <p:cNvPr id="3" name="Дата 2"/>
          <p:cNvSpPr>
            <a:spLocks noGrp="1"/>
          </p:cNvSpPr>
          <p:nvPr>
            <p:ph type="dt" idx="1"/>
          </p:nvPr>
        </p:nvSpPr>
        <p:spPr>
          <a:xfrm>
            <a:off x="3850445" y="3"/>
            <a:ext cx="2945660" cy="498135"/>
          </a:xfrm>
          <a:prstGeom prst="rect">
            <a:avLst/>
          </a:prstGeom>
        </p:spPr>
        <p:txBody>
          <a:bodyPr vert="horz" lIns="91000" tIns="45500" rIns="91000" bIns="45500" rtlCol="0"/>
          <a:lstStyle>
            <a:lvl1pPr algn="r">
              <a:defRPr sz="1200"/>
            </a:lvl1pPr>
          </a:lstStyle>
          <a:p>
            <a:fld id="{6F2A668E-034B-495E-B86E-04629D44CE32}" type="datetimeFigureOut">
              <a:rPr lang="ru-RU" smtClean="0"/>
              <a:pPr/>
              <a:t>24.10.2019</a:t>
            </a:fld>
            <a:endParaRPr lang="ru-RU" dirty="0"/>
          </a:p>
        </p:txBody>
      </p:sp>
      <p:sp>
        <p:nvSpPr>
          <p:cNvPr id="4" name="Образ слайда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000" tIns="45500" rIns="91000" bIns="45500" rtlCol="0" anchor="ctr"/>
          <a:lstStyle/>
          <a:p>
            <a:endParaRPr lang="ru-RU" dirty="0"/>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000" tIns="45500" rIns="91000" bIns="4550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60" cy="498134"/>
          </a:xfrm>
          <a:prstGeom prst="rect">
            <a:avLst/>
          </a:prstGeom>
        </p:spPr>
        <p:txBody>
          <a:bodyPr vert="horz" lIns="91000" tIns="45500" rIns="91000" bIns="4550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5" y="9430091"/>
            <a:ext cx="2945660" cy="498134"/>
          </a:xfrm>
          <a:prstGeom prst="rect">
            <a:avLst/>
          </a:prstGeom>
        </p:spPr>
        <p:txBody>
          <a:bodyPr vert="horz" lIns="91000" tIns="45500" rIns="91000" bIns="45500" rtlCol="0" anchor="b"/>
          <a:lstStyle>
            <a:lvl1pPr algn="r">
              <a:defRPr sz="1200"/>
            </a:lvl1pPr>
          </a:lstStyle>
          <a:p>
            <a:fld id="{61118760-D986-49CC-A041-5786C8C5885C}" type="slidenum">
              <a:rPr lang="ru-RU" smtClean="0"/>
              <a:pPr/>
              <a:t>‹#›</a:t>
            </a:fld>
            <a:endParaRPr lang="ru-RU" dirty="0"/>
          </a:p>
        </p:txBody>
      </p:sp>
    </p:spTree>
    <p:extLst>
      <p:ext uri="{BB962C8B-B14F-4D97-AF65-F5344CB8AC3E}">
        <p14:creationId xmlns:p14="http://schemas.microsoft.com/office/powerpoint/2010/main" xmlns="" val="261314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68A03C0-B112-48E3-8469-8069E38A0259}" type="slidenum">
              <a:rPr lang="ru-RU" smtClean="0"/>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endParaRPr lang="ru-RU" b="1" dirty="0" smtClean="0"/>
          </a:p>
        </p:txBody>
      </p:sp>
      <p:sp>
        <p:nvSpPr>
          <p:cNvPr id="4" name="Номер слайда 3"/>
          <p:cNvSpPr>
            <a:spLocks noGrp="1"/>
          </p:cNvSpPr>
          <p:nvPr>
            <p:ph type="sldNum" sz="quarter" idx="10"/>
          </p:nvPr>
        </p:nvSpPr>
        <p:spPr/>
        <p:txBody>
          <a:bodyPr/>
          <a:lstStyle/>
          <a:p>
            <a:fld id="{E91CAA4E-6629-4291-815E-2A28808BA901}" type="slidenum">
              <a:rPr lang="ru-RU" smtClean="0"/>
              <a:pPr/>
              <a:t>10</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68A03C0-B112-48E3-8469-8069E38A0259}" type="slidenum">
              <a:rPr lang="ru-RU" smtClean="0"/>
              <a:pPr/>
              <a:t>2</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1118760-D986-49CC-A041-5786C8C5885C}" type="slidenum">
              <a:rPr lang="ru-RU" smtClean="0"/>
              <a:pPr/>
              <a:t>3</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xfrm>
            <a:off x="919163" y="744538"/>
            <a:ext cx="4960937" cy="3722687"/>
          </a:xfrm>
          <a:noFill/>
          <a:ln>
            <a:solidFill>
              <a:srgbClr val="000000"/>
            </a:solidFill>
            <a:miter lim="800000"/>
            <a:headEnd/>
            <a:tailEnd/>
          </a:ln>
        </p:spPr>
      </p:sp>
      <p:sp>
        <p:nvSpPr>
          <p:cNvPr id="10243" name="Заметки 2"/>
          <p:cNvSpPr>
            <a:spLocks noGrp="1"/>
          </p:cNvSpPr>
          <p:nvPr>
            <p:ph type="body" idx="1"/>
          </p:nvPr>
        </p:nvSpPr>
        <p:spPr bwMode="auto">
          <a:xfrm>
            <a:off x="436947" y="4857459"/>
            <a:ext cx="5923781" cy="4212887"/>
          </a:xfrm>
          <a:noFill/>
        </p:spPr>
        <p:txBody>
          <a:bodyPr wrap="square" lIns="92070" tIns="46035" rIns="92070" bIns="46035" numCol="1" anchor="t" anchorCtr="0" compatLnSpc="1">
            <a:prstTxWarp prst="textNoShape">
              <a:avLst/>
            </a:prstTxWarp>
          </a:bodyPr>
          <a:lstStyle/>
          <a:p>
            <a:pPr indent="447675" algn="just"/>
            <a:r>
              <a:rPr lang="ru-RU" altLang="ru-RU" dirty="0" smtClean="0"/>
              <a:t>Меры финансовой поддержки даже при их значительных объемах являются точечными. Наиболее эффективно работают те меры, которыми могут воспользоваться максимальное количество предпринимателей. Мы создали серьезную инфраструктуру поддержки бизнеса и стараемся повысить эффективность ее работы. </a:t>
            </a:r>
          </a:p>
          <a:p>
            <a:pPr indent="447675" algn="just"/>
            <a:r>
              <a:rPr lang="ru-RU" altLang="ru-RU" dirty="0" smtClean="0"/>
              <a:t>Прежде всего, это Бизнес-инкубатор и Региональный центр поддержки предпринимательства, который с 4 июня 2019 года переименован в Агентство развития предпринимательства и инвестиций Вологодской области «Мой бизнес».</a:t>
            </a:r>
          </a:p>
          <a:p>
            <a:pPr indent="447675" algn="just"/>
            <a:r>
              <a:rPr lang="ru-RU" altLang="ru-RU" dirty="0" smtClean="0"/>
              <a:t>Предоставляя предпринимателям по льготным арендным ставкам помещения в Бизнес-инкубаторе, мы решаем проблему поддержки начинающих предпринимателей, повышаем уровень образования предпринимателей, реализуя обучающие мероприятия.</a:t>
            </a:r>
          </a:p>
          <a:p>
            <a:pPr indent="447675" algn="just"/>
            <a:r>
              <a:rPr lang="ru-RU" altLang="ru-RU" dirty="0" smtClean="0"/>
              <a:t>АНО «Мой бизнес» предоставляет комплексную поддержку в режиме «одного окна». В его состав входят Центр кластерного развития, Центр сопровождения деятельности субъектов малого и среднего предпринимательства, Центр инжиниринга, Центр поддержки экспорта и Общественная приемная по защите прав предпринимателей.</a:t>
            </a:r>
          </a:p>
          <a:p>
            <a:pPr indent="447675" algn="just"/>
            <a:r>
              <a:rPr lang="ru-RU" altLang="ru-RU" dirty="0" smtClean="0"/>
              <a:t>Развивая инфраструктуру поддержки мы ориентируемся на современные экономические вызовы и востребованность услуг малым бизнесом. </a:t>
            </a:r>
          </a:p>
        </p:txBody>
      </p:sp>
      <p:sp>
        <p:nvSpPr>
          <p:cNvPr id="10244" name="Номер слайда 3"/>
          <p:cNvSpPr txBox="1">
            <a:spLocks noGrp="1"/>
          </p:cNvSpPr>
          <p:nvPr/>
        </p:nvSpPr>
        <p:spPr bwMode="auto">
          <a:xfrm>
            <a:off x="6396597" y="9492330"/>
            <a:ext cx="399991" cy="433578"/>
          </a:xfrm>
          <a:prstGeom prst="rect">
            <a:avLst/>
          </a:prstGeom>
          <a:noFill/>
          <a:ln w="9525">
            <a:noFill/>
            <a:miter lim="800000"/>
            <a:headEnd/>
            <a:tailEnd/>
          </a:ln>
        </p:spPr>
        <p:txBody>
          <a:bodyPr lIns="92070" tIns="46035" rIns="92070" bIns="46035" anchor="b"/>
          <a:lstStyle/>
          <a:p>
            <a:pPr algn="r" defTabSz="912813"/>
            <a:fld id="{B3DA3FDC-33EC-4F03-87D4-CA7A2FEDE6CC}" type="slidenum">
              <a:rPr lang="ru-RU" altLang="ru-RU" sz="1200"/>
              <a:pPr algn="r" defTabSz="912813"/>
              <a:t>4</a:t>
            </a:fld>
            <a:endParaRPr lang="ru-RU" altLang="ru-RU"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normAutofit lnSpcReduction="10000"/>
          </a:bodyPr>
          <a:lstStyle/>
          <a:p>
            <a:pPr algn="just"/>
            <a:r>
              <a:rPr lang="ru-RU" sz="1200" kern="1200" dirty="0" smtClean="0">
                <a:solidFill>
                  <a:schemeClr val="tx1"/>
                </a:solidFill>
                <a:latin typeface="+mn-lt"/>
                <a:ea typeface="+mn-ea"/>
                <a:cs typeface="+mn-cs"/>
              </a:rPr>
              <a:t>	В целях предоставления финансовой поддержки субъектам малого и среднего предпринимательства Фонд ресурсной поддержки малого и среднего предпринимательства продолжил работу по предоставлению микрозаймов для малого бизнеса на возвратной основе до 3 млн рублей на срок от 3 до 60 месяцев,  процентная ставка от 8% до 16% годовых. В настоящее время ведется работа по увеличению объема кредитования до 5 млн руб. </a:t>
            </a:r>
          </a:p>
          <a:p>
            <a:pPr algn="just"/>
            <a:r>
              <a:rPr lang="ru-RU" sz="1200" kern="1200" dirty="0" smtClean="0">
                <a:solidFill>
                  <a:schemeClr val="tx1"/>
                </a:solidFill>
                <a:latin typeface="+mn-lt"/>
                <a:ea typeface="+mn-ea"/>
                <a:cs typeface="+mn-cs"/>
              </a:rPr>
              <a:t>	Для получения банковских кредитов (использование кредитных ресурсов при недостаточности залогового обеспечения) предоставляются гарантии. Субъекты малого и среднего предпринимательства, взявшие на себя кредитные обязательства, могут обратиться в АНО «Центр гарантийного обеспечения малого и среднего предпринимательства» за поручительством на обеспечение исполнения обязательств по кредитному договору до 25 млн рублей, но не более 70% от суммы кредита. Кредитный договор должен быть заключен на срок от 1 года до 5 лет (для кредитов на инвестиционные цели сроком до 10 лет) и в сумме более 1 млн рублей.</a:t>
            </a:r>
          </a:p>
          <a:p>
            <a:pPr algn="just"/>
            <a:r>
              <a:rPr lang="ru-RU" sz="1200" kern="1200" dirty="0" smtClean="0">
                <a:solidFill>
                  <a:schemeClr val="tx1"/>
                </a:solidFill>
                <a:latin typeface="+mn-lt"/>
                <a:ea typeface="+mn-ea"/>
                <a:cs typeface="+mn-cs"/>
              </a:rPr>
              <a:t>	С 2019 года Минэкономразвития России реализует программу льготного кредитования субъектов малого и среднего предпринимательства по ставке 8,5% (постановление Правительства РФ от 30.12.2018 года №1764) на инвестиционные цели в размере от 3 млн рублей до 1 млрд рублей на срок до 10 лет и пополнение оборотных средств в размере от 3 млн рублей до 100 млн рублей на срок до 3 лет.</a:t>
            </a:r>
            <a:endParaRPr lang="ru-RU" dirty="0" smtClean="0"/>
          </a:p>
          <a:p>
            <a:endParaRPr lang="ru-RU" dirty="0"/>
          </a:p>
        </p:txBody>
      </p:sp>
      <p:sp>
        <p:nvSpPr>
          <p:cNvPr id="4" name="Номер слайда 3"/>
          <p:cNvSpPr>
            <a:spLocks noGrp="1"/>
          </p:cNvSpPr>
          <p:nvPr>
            <p:ph type="sldNum" sz="quarter" idx="10"/>
          </p:nvPr>
        </p:nvSpPr>
        <p:spPr/>
        <p:txBody>
          <a:bodyPr/>
          <a:lstStyle/>
          <a:p>
            <a:fld id="{CFC6E40B-6D50-4A2E-8271-43A10725EBFC}" type="slidenum">
              <a:rPr lang="ru-RU" smtClean="0"/>
              <a:pPr/>
              <a:t>5</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normAutofit fontScale="85000" lnSpcReduction="20000"/>
          </a:bodyPr>
          <a:lstStyle/>
          <a:p>
            <a:pPr algn="just"/>
            <a:r>
              <a:rPr lang="ru-RU" sz="1200" kern="1200" dirty="0">
                <a:solidFill>
                  <a:schemeClr val="tx1"/>
                </a:solidFill>
                <a:latin typeface="+mn-lt"/>
                <a:ea typeface="+mn-ea"/>
                <a:cs typeface="+mn-cs"/>
              </a:rPr>
              <a:t>	Одна из мер поддержки промышленных предприятий, действующая на территории области – это предоставление займов по льготной ставке на реализацию проектов, направленных на внедрение передовых технологий, создание новых продуктов или организацию импортозамещающих производств.</a:t>
            </a:r>
          </a:p>
          <a:p>
            <a:pPr algn="just"/>
            <a:r>
              <a:rPr lang="ru-RU" sz="1200" kern="1200" dirty="0">
                <a:solidFill>
                  <a:schemeClr val="tx1"/>
                </a:solidFill>
                <a:latin typeface="+mn-lt"/>
                <a:ea typeface="+mn-ea"/>
                <a:cs typeface="+mn-cs"/>
              </a:rPr>
              <a:t>	Предоставление льготных займов осуществляет Фонд развития промышленности Вологодской области, действующий на базе АУ ВО «Бизнес-инкубатор».</a:t>
            </a:r>
          </a:p>
          <a:p>
            <a:pPr algn="just"/>
            <a:r>
              <a:rPr lang="ru-RU" sz="1200" kern="1200" dirty="0">
                <a:solidFill>
                  <a:schemeClr val="tx1"/>
                </a:solidFill>
                <a:latin typeface="+mn-lt"/>
                <a:ea typeface="+mn-ea"/>
                <a:cs typeface="+mn-cs"/>
              </a:rPr>
              <a:t>	Данная мера поддержки решает проблемы:</a:t>
            </a:r>
          </a:p>
          <a:p>
            <a:pPr algn="just"/>
            <a:r>
              <a:rPr lang="ru-RU" sz="1200" b="1" kern="1200" dirty="0">
                <a:solidFill>
                  <a:schemeClr val="tx1"/>
                </a:solidFill>
                <a:latin typeface="+mn-lt"/>
                <a:ea typeface="+mn-ea"/>
                <a:cs typeface="+mn-cs"/>
              </a:rPr>
              <a:t>	−</a:t>
            </a:r>
            <a:r>
              <a:rPr lang="ru-RU" sz="1200" kern="1200" dirty="0">
                <a:solidFill>
                  <a:schemeClr val="tx1"/>
                </a:solidFill>
                <a:latin typeface="+mn-lt"/>
                <a:ea typeface="+mn-ea"/>
                <a:cs typeface="+mn-cs"/>
              </a:rPr>
              <a:t>недостаток доступного инвестиционного кредитования;</a:t>
            </a:r>
          </a:p>
          <a:p>
            <a:pPr algn="just"/>
            <a:r>
              <a:rPr lang="ru-RU" sz="1200" b="1" kern="1200" dirty="0">
                <a:solidFill>
                  <a:schemeClr val="tx1"/>
                </a:solidFill>
                <a:latin typeface="+mn-lt"/>
                <a:ea typeface="+mn-ea"/>
                <a:cs typeface="+mn-cs"/>
              </a:rPr>
              <a:t>	−</a:t>
            </a:r>
            <a:r>
              <a:rPr lang="ru-RU" sz="1200" kern="1200" dirty="0">
                <a:solidFill>
                  <a:schemeClr val="tx1"/>
                </a:solidFill>
                <a:latin typeface="+mn-lt"/>
                <a:ea typeface="+mn-ea"/>
                <a:cs typeface="+mn-cs"/>
              </a:rPr>
              <a:t>высокие затраты на создание новых производств и их развитие;</a:t>
            </a:r>
          </a:p>
          <a:p>
            <a:pPr algn="just"/>
            <a:r>
              <a:rPr lang="ru-RU" sz="1200" b="1" kern="1200" dirty="0">
                <a:solidFill>
                  <a:schemeClr val="tx1"/>
                </a:solidFill>
                <a:latin typeface="+mn-lt"/>
                <a:ea typeface="+mn-ea"/>
                <a:cs typeface="+mn-cs"/>
              </a:rPr>
              <a:t>	−</a:t>
            </a:r>
            <a:r>
              <a:rPr lang="ru-RU" sz="1200" kern="1200" dirty="0">
                <a:solidFill>
                  <a:schemeClr val="tx1"/>
                </a:solidFill>
                <a:latin typeface="+mn-lt"/>
                <a:ea typeface="+mn-ea"/>
                <a:cs typeface="+mn-cs"/>
              </a:rPr>
              <a:t>необходимость модернизации производства для выпуска конкурентоспособной продукции;</a:t>
            </a:r>
          </a:p>
          <a:p>
            <a:pPr algn="just"/>
            <a:r>
              <a:rPr lang="ru-RU" sz="1200" b="1" kern="1200" dirty="0">
                <a:solidFill>
                  <a:schemeClr val="tx1"/>
                </a:solidFill>
                <a:latin typeface="+mn-lt"/>
                <a:ea typeface="+mn-ea"/>
                <a:cs typeface="+mn-cs"/>
              </a:rPr>
              <a:t>	−</a:t>
            </a:r>
            <a:r>
              <a:rPr lang="ru-RU" sz="1200" kern="1200" dirty="0">
                <a:solidFill>
                  <a:schemeClr val="tx1"/>
                </a:solidFill>
                <a:latin typeface="+mn-lt"/>
                <a:ea typeface="+mn-ea"/>
                <a:cs typeface="+mn-cs"/>
              </a:rPr>
              <a:t>необходимость проведения НИОКР, внедрения новых технологий, освоение высокотехнологичной продукции.</a:t>
            </a:r>
          </a:p>
          <a:p>
            <a:pPr algn="just"/>
            <a:r>
              <a:rPr lang="ru-RU" sz="1200" kern="1200" dirty="0">
                <a:solidFill>
                  <a:schemeClr val="tx1"/>
                </a:solidFill>
                <a:latin typeface="+mn-lt"/>
                <a:ea typeface="+mn-ea"/>
                <a:cs typeface="+mn-cs"/>
              </a:rPr>
              <a:t>	В Фонде действует ряд программ финансирования, которые позволяют получить заемные средства на реализацию различных проектов. Основные программы предполагают финансирование проектов совместно из средств регионального и федерального бюджетов. Это программы «Проекты развития» и «Комплектующие изделия»,</a:t>
            </a:r>
            <a:r>
              <a:rPr lang="ru-RU" sz="1200" kern="1200" baseline="0" dirty="0">
                <a:solidFill>
                  <a:schemeClr val="tx1"/>
                </a:solidFill>
                <a:latin typeface="+mn-lt"/>
                <a:ea typeface="+mn-ea"/>
                <a:cs typeface="+mn-cs"/>
              </a:rPr>
              <a:t> по которым </a:t>
            </a:r>
            <a:r>
              <a:rPr lang="ru-RU" sz="1200" kern="1200" dirty="0">
                <a:solidFill>
                  <a:schemeClr val="tx1"/>
                </a:solidFill>
                <a:latin typeface="+mn-lt"/>
                <a:ea typeface="+mn-ea"/>
                <a:cs typeface="+mn-cs"/>
              </a:rPr>
              <a:t>предприятия могут получить займы от 20 до 100 млн руб. под ставку от 1 до 5 % годовых на срок до 5 лет.</a:t>
            </a:r>
          </a:p>
          <a:p>
            <a:pPr algn="just"/>
            <a:r>
              <a:rPr lang="ru-RU" sz="1200" kern="1200" dirty="0">
                <a:solidFill>
                  <a:schemeClr val="tx1"/>
                </a:solidFill>
                <a:latin typeface="+mn-lt"/>
                <a:ea typeface="+mn-ea"/>
                <a:cs typeface="+mn-cs"/>
              </a:rPr>
              <a:t>	Для поддержки проектов только на региональном уровне реализуется программа «Региональные займы». По просьбам предприятий области, буквально вчера (26 августа), принято постановление</a:t>
            </a:r>
            <a:r>
              <a:rPr lang="ru-RU" sz="1200" kern="1200" baseline="0" dirty="0">
                <a:solidFill>
                  <a:schemeClr val="tx1"/>
                </a:solidFill>
                <a:latin typeface="+mn-lt"/>
                <a:ea typeface="+mn-ea"/>
                <a:cs typeface="+mn-cs"/>
              </a:rPr>
              <a:t> об изменении условий предоставления регионального займа в части снижения минимальной планки займа с 20 млн. рублей до 10 млн. рублей. Что позволит нам поддерживать проекты с объемом инвестиций от 20 млн. рублей. Общий  объем финансирования – 60 млн. рублей.</a:t>
            </a:r>
            <a:endParaRPr lang="ru-RU" sz="1200" kern="1200" dirty="0">
              <a:solidFill>
                <a:schemeClr val="tx1"/>
              </a:solidFill>
              <a:latin typeface="+mn-lt"/>
              <a:ea typeface="+mn-ea"/>
              <a:cs typeface="+mn-cs"/>
            </a:endParaRPr>
          </a:p>
          <a:p>
            <a:pPr algn="just"/>
            <a:r>
              <a:rPr lang="ru-RU" sz="1200" kern="1200" dirty="0">
                <a:solidFill>
                  <a:schemeClr val="tx1"/>
                </a:solidFill>
                <a:latin typeface="+mn-lt"/>
                <a:ea typeface="+mn-ea"/>
                <a:cs typeface="+mn-cs"/>
              </a:rPr>
              <a:t>	</a:t>
            </a:r>
            <a:r>
              <a:rPr lang="ru-RU" sz="1200" i="1" kern="1200" dirty="0">
                <a:solidFill>
                  <a:schemeClr val="tx1"/>
                </a:solidFill>
                <a:latin typeface="+mn-lt"/>
                <a:ea typeface="+mn-ea"/>
                <a:cs typeface="+mn-cs"/>
              </a:rPr>
              <a:t>В 2018 году были выданы первые Региональные займы, поддержку получили предприятия Вологды, Вологодского района, Череповца. (ООО «Череповецкий завод сварочных материалов», ООО «Логартхаус», ООО Производственная компания «Русский грузовик») За счет полученных средств организации провели модернизацию производственного оборудования.  </a:t>
            </a:r>
          </a:p>
          <a:p>
            <a:pPr algn="just"/>
            <a:endParaRPr lang="ru-RU" dirty="0"/>
          </a:p>
        </p:txBody>
      </p:sp>
      <p:sp>
        <p:nvSpPr>
          <p:cNvPr id="4" name="Номер слайда 3"/>
          <p:cNvSpPr>
            <a:spLocks noGrp="1"/>
          </p:cNvSpPr>
          <p:nvPr>
            <p:ph type="sldNum" sz="quarter" idx="10"/>
          </p:nvPr>
        </p:nvSpPr>
        <p:spPr/>
        <p:txBody>
          <a:bodyPr/>
          <a:lstStyle/>
          <a:p>
            <a:fld id="{CFC6E40B-6D50-4A2E-8271-43A10725EBFC}" type="slidenum">
              <a:rPr lang="ru-RU" smtClean="0"/>
              <a:pPr/>
              <a:t>6</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Касательно объектов культурного наследия.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У бизнеса есть проблемы, связанные с затратами на восстановление объектов культурного наследия, которые они занимают на праве аренды.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Это законное требование по восстановлению. Вам необходимо нести эти затраты.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Поэтому предлагаю ввести льготу по налогу на имущество для объектов ИКН в размере фактически понесенных затрат, связанные с восстановлением этих объектов.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Поручаю Департаменту культуры и туризма</a:t>
            </a:r>
            <a:r>
              <a:rPr lang="ru-RU" sz="1200" kern="1200" baseline="0" dirty="0" smtClean="0">
                <a:solidFill>
                  <a:schemeClr val="tx1"/>
                </a:solidFill>
                <a:latin typeface="+mn-lt"/>
                <a:ea typeface="+mn-ea"/>
                <a:cs typeface="+mn-cs"/>
              </a:rPr>
              <a:t> области (В.А. Осиповский) совместно с Комитетом охраны памятников истории и культуры области (Е.Н. Кукушкина), Департаментом финансов области (В.Н. Артамонова) проработать порядок предоставления льгот по налогу на имущество, используемое в коммерческой деятельности. </a:t>
            </a:r>
            <a:r>
              <a:rPr lang="ru-RU" dirty="0" smtClean="0"/>
              <a:t>Считаю, что размер льгот должен быть соразмерен затратами налогоплательщика на восстановление таких объектов.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latin typeface="+mn-lt"/>
                <a:ea typeface="+mn-ea"/>
                <a:cs typeface="+mn-cs"/>
              </a:rPr>
              <a:t>Срок разработки порядка – до 1 ноября 2019 года.</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baseline="0" dirty="0" smtClean="0">
              <a:solidFill>
                <a:schemeClr val="tx1"/>
              </a:solidFill>
              <a:latin typeface="+mn-lt"/>
              <a:ea typeface="+mn-ea"/>
              <a:cs typeface="+mn-cs"/>
            </a:endParaRPr>
          </a:p>
          <a:p>
            <a:pPr lvl="0"/>
            <a:r>
              <a:rPr lang="ru-RU" dirty="0" smtClean="0"/>
              <a:t>Предприятия народно-художественных промыслов области обратились в Правительство области за государственной поддержкой, в том числе в виде предоставления налоговых льгот.</a:t>
            </a:r>
          </a:p>
          <a:p>
            <a:r>
              <a:rPr lang="ru-RU" sz="1200" kern="1200" dirty="0" smtClean="0">
                <a:solidFill>
                  <a:schemeClr val="tx1"/>
                </a:solidFill>
                <a:latin typeface="+mn-lt"/>
                <a:ea typeface="+mn-ea"/>
                <a:cs typeface="+mn-cs"/>
              </a:rPr>
              <a:t>Сегодня НХП – это наша самобытность, наша история, туристическая привлекательность региона. И мы поддерживаем эту отрасль</a:t>
            </a:r>
            <a:r>
              <a:rPr lang="ru-RU" sz="1200" kern="1200" baseline="0" dirty="0" smtClean="0">
                <a:solidFill>
                  <a:schemeClr val="tx1"/>
                </a:solidFill>
                <a:latin typeface="+mn-lt"/>
                <a:ea typeface="+mn-ea"/>
                <a:cs typeface="+mn-cs"/>
              </a:rPr>
              <a:t> путем предоставления торговых мест </a:t>
            </a:r>
            <a:r>
              <a:rPr lang="ru-RU" sz="1200" kern="1200" dirty="0" smtClean="0">
                <a:solidFill>
                  <a:schemeClr val="tx1"/>
                </a:solidFill>
                <a:latin typeface="+mn-lt"/>
                <a:ea typeface="+mn-ea"/>
                <a:cs typeface="+mn-cs"/>
              </a:rPr>
              <a:t>мастерам на бесплатной основе на всех ярмарках, проводимых на территории области. Так, в прошлом году в регионе проведено 600 ярмарок.</a:t>
            </a:r>
            <a:endParaRPr lang="ru-RU" dirty="0" smtClean="0"/>
          </a:p>
          <a:p>
            <a:endParaRPr lang="ru-RU" dirty="0" smtClean="0"/>
          </a:p>
          <a:p>
            <a:r>
              <a:rPr lang="ru-RU" sz="1200" kern="1200" dirty="0" smtClean="0">
                <a:solidFill>
                  <a:schemeClr val="tx1"/>
                </a:solidFill>
                <a:latin typeface="+mn-lt"/>
                <a:ea typeface="+mn-ea"/>
                <a:cs typeface="+mn-cs"/>
              </a:rPr>
              <a:t>Благодаря реализации проекта "Вологодская ярмарка" мастерам народно-художественных промыслов предоставляются удобные домики для торговли, имеющие прилавки для выкладки. Уже на территории 7 муниципальных районов реализован данный проект и будет повсеместно развиваться во всех районах области.</a:t>
            </a:r>
            <a:endParaRPr lang="ru-RU" dirty="0" smtClean="0"/>
          </a:p>
          <a:p>
            <a:r>
              <a:rPr lang="ru-RU" dirty="0" smtClean="0"/>
              <a:t>В связи с тем, что как я ранее озвучил,  принято решение по снижению налоговой ставки с 6% до 4% и с 15% до 10%  для предприятий, находящихся на УСН, соответственно и предприятия, являющиеся производителями продукции НХП также будут попадать под действие указанных норм. </a:t>
            </a:r>
          </a:p>
          <a:p>
            <a:r>
              <a:rPr lang="ru-RU" dirty="0" smtClean="0"/>
              <a:t>Для узнаваемости продукции вологодских мастеров в 2018 году зарегистрированы 2 региональных бренда – «Куракинская керамика» и «Шемогодская резьба</a:t>
            </a:r>
            <a:r>
              <a:rPr lang="ru-RU" baseline="0" dirty="0" smtClean="0"/>
              <a:t> по бересте». Далее эта работа будет продолжена в отношении других брендов.</a:t>
            </a:r>
            <a:endParaRPr lang="ru-RU" dirty="0" smtClean="0"/>
          </a:p>
          <a:p>
            <a:r>
              <a:rPr lang="ru-RU" dirty="0" smtClean="0"/>
              <a:t> </a:t>
            </a:r>
          </a:p>
          <a:p>
            <a:r>
              <a:rPr lang="ru-RU" dirty="0" smtClean="0"/>
              <a:t>Справочно.</a:t>
            </a:r>
          </a:p>
          <a:p>
            <a:r>
              <a:rPr lang="ru-RU" dirty="0" smtClean="0"/>
              <a:t>Четыре организации НХП области:</a:t>
            </a:r>
          </a:p>
          <a:p>
            <a:r>
              <a:rPr lang="ru-RU" dirty="0" smtClean="0"/>
              <a:t>- ООО «Кружевная фирма «Снежинка» (г. Вологда);</a:t>
            </a:r>
          </a:p>
          <a:p>
            <a:r>
              <a:rPr lang="ru-RU" dirty="0" smtClean="0"/>
              <a:t>- ЗАО «Великоустюгский завод «Северная чернь» (г. Великий Устюг);</a:t>
            </a:r>
          </a:p>
          <a:p>
            <a:r>
              <a:rPr lang="ru-RU" dirty="0" smtClean="0"/>
              <a:t>- ООО «Надежда» (г. Вологда);</a:t>
            </a:r>
          </a:p>
          <a:p>
            <a:r>
              <a:rPr lang="ru-RU" dirty="0" smtClean="0"/>
              <a:t>- ООО «Творческая мастерская «Вологодская финифть» (г. Вологда).</a:t>
            </a:r>
          </a:p>
          <a:p>
            <a:endParaRPr lang="ru-RU" dirty="0" smtClean="0"/>
          </a:p>
          <a:p>
            <a:r>
              <a:rPr lang="ru-RU" dirty="0" smtClean="0"/>
              <a:t>В случае, если данная льгота не затронет предприятие НХП готов рассмотреть ваши предложения по мерам господдержки и дополнительно обсудить их.    </a:t>
            </a:r>
          </a:p>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Поручаю </a:t>
            </a:r>
            <a:r>
              <a:rPr lang="ru-RU" sz="1200" dirty="0" smtClean="0"/>
              <a:t>Департаменту финансов области (В.Н. Артамонова) совместно с Департаментом культуры и туризма области (В.А. Осиповский) и Ассоциацией «Легкая промышленность и народно-художественные промыслы» Вологодской области </a:t>
            </a:r>
            <a:r>
              <a:rPr lang="ru-RU" sz="1200" dirty="0" smtClean="0">
                <a:latin typeface="Century Gothic" pitchFamily="34" charset="0"/>
              </a:rPr>
              <a:t>разработать механизм по введению льгот </a:t>
            </a:r>
            <a:r>
              <a:rPr lang="ru-RU" sz="1200" dirty="0" smtClean="0"/>
              <a:t>для организаций народно-художественных промыслов.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Срок – до 1 ноября 2019 года.</a:t>
            </a:r>
          </a:p>
          <a:p>
            <a:endParaRPr lang="ru-RU" sz="1200" kern="1200" dirty="0" smtClean="0">
              <a:solidFill>
                <a:schemeClr val="tx1"/>
              </a:solidFill>
              <a:latin typeface="+mn-lt"/>
              <a:ea typeface="+mn-ea"/>
              <a:cs typeface="+mn-cs"/>
            </a:endParaRPr>
          </a:p>
          <a:p>
            <a:r>
              <a:rPr lang="ru-RU" dirty="0" smtClean="0"/>
              <a:t>На встречах с бизнесом поступают</a:t>
            </a:r>
            <a:r>
              <a:rPr lang="ru-RU" baseline="0" dirty="0" smtClean="0"/>
              <a:t> вопросы о поддержке проектов в социально-культурной сфере, в том числе предложения по развитию территорий этнографических парков. В частности, предоставления сопутствующих услуг и дополнительных сервисов.</a:t>
            </a:r>
          </a:p>
          <a:p>
            <a:r>
              <a:rPr lang="ru-RU" baseline="0" dirty="0" smtClean="0"/>
              <a:t>Считаю возможным дополнительно обсудить предоставление льгот по налогу на имущество и земельному налогу для предпринимателей сферы услуг.</a:t>
            </a:r>
            <a:endParaRPr lang="ru-RU" dirty="0" smtClean="0"/>
          </a:p>
          <a:p>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Поручаю </a:t>
            </a:r>
            <a:r>
              <a:rPr lang="ru-RU" sz="1200" dirty="0" smtClean="0">
                <a:latin typeface="Century Gothic" pitchFamily="34" charset="0"/>
              </a:rPr>
              <a:t>Департаменту экономического развития (Меньшиков Е.В.) совместно с Департаментом финансов области (Артамонова В.Н.), Департаментом культуры и туризма области (Осиповский В.А.), Государственно-правовым департаментом  Правительства области (Сорокин С.Н.) проработать вопрос о внесении изменении в налоговое  законодательство области в части предоставления налоговых льгот по поддержке  проектов в производственной, социально-культурной и иной деятельности про развитию территорий.</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Срок – до 1 ноября 2019 года.</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endParaRPr lang="ru-RU" dirty="0" smtClean="0"/>
          </a:p>
          <a:p>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E91CAA4E-6629-4291-815E-2A28808BA901}" type="slidenum">
              <a:rPr lang="ru-RU" smtClean="0"/>
              <a:pPr/>
              <a:t>7</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dirty="0" smtClean="0"/>
              <a:t>В прошлом году мы уже внесли изменения в областное налоговое законодательство,</a:t>
            </a:r>
            <a:r>
              <a:rPr lang="ru-RU" baseline="0" dirty="0" smtClean="0"/>
              <a:t> существенно снизив входной порог объема инвестиций для предоставления налоговых льгот. </a:t>
            </a:r>
          </a:p>
          <a:p>
            <a:r>
              <a:rPr lang="ru-RU" baseline="0" dirty="0" smtClean="0"/>
              <a:t>Так по отдельным отраслям объем инвестиций снижен со 100 до 10 млн. рублей.</a:t>
            </a:r>
          </a:p>
          <a:p>
            <a:r>
              <a:rPr lang="ru-RU" baseline="0" dirty="0" smtClean="0"/>
              <a:t>По оценке бизнеса, этого недостаточно. Одним из критериев предлагается учитывать объем уплачиваемых налогов.</a:t>
            </a:r>
          </a:p>
          <a:p>
            <a:r>
              <a:rPr lang="ru-RU" sz="1200" kern="1200" dirty="0" smtClean="0">
                <a:solidFill>
                  <a:schemeClr val="tx1"/>
                </a:solidFill>
                <a:latin typeface="+mn-lt"/>
                <a:ea typeface="+mn-ea"/>
                <a:cs typeface="+mn-cs"/>
              </a:rPr>
              <a:t>Все предложения были тщательно изучены и проработаны в рамках рабочих групп, рабочих встреч с бизнес-сообществом и я предлагаю следующий подход – в качестве единственного критерия применять создание рабочих мест с оплатой труда не ниже среднеотраслевой.</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Поручаю </a:t>
            </a:r>
            <a:r>
              <a:rPr lang="ru-RU" sz="1200" dirty="0" smtClean="0"/>
              <a:t>Департаменту экономического развития области (Е.В. Меньшиков) совместно с заинтересованными органами исполнительной власти области проработать внесение изменений в порядок предоставления льготы по налогу на имущество в части снижения размера минимального объема инвестиций.</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Срок – до 1 ноября 2019 года.</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Очень часто звучат предложения о снижении ставок по налогу на имущество. </a:t>
            </a:r>
          </a:p>
          <a:p>
            <a:r>
              <a:rPr lang="ru-RU" sz="1200" kern="1200" dirty="0" smtClean="0">
                <a:solidFill>
                  <a:schemeClr val="tx1"/>
                </a:solidFill>
                <a:latin typeface="+mn-lt"/>
                <a:ea typeface="+mn-ea"/>
                <a:cs typeface="+mn-cs"/>
              </a:rPr>
              <a:t>В настоящее время ставка по налогу на имущество составляет 1% в городских округах и районных центрах, в</a:t>
            </a:r>
            <a:r>
              <a:rPr lang="ru-RU" sz="1200" kern="1200" baseline="0" dirty="0" smtClean="0">
                <a:solidFill>
                  <a:schemeClr val="tx1"/>
                </a:solidFill>
                <a:latin typeface="+mn-lt"/>
                <a:ea typeface="+mn-ea"/>
                <a:cs typeface="+mn-cs"/>
              </a:rPr>
              <a:t> других поселениях - 0,4 %,</a:t>
            </a:r>
            <a:r>
              <a:rPr lang="ru-RU" sz="1200" kern="1200" dirty="0" smtClean="0">
                <a:solidFill>
                  <a:schemeClr val="tx1"/>
                </a:solidFill>
                <a:latin typeface="+mn-lt"/>
                <a:ea typeface="+mn-ea"/>
                <a:cs typeface="+mn-cs"/>
              </a:rPr>
              <a:t> этот мораторий введен до конца 2019 года.  </a:t>
            </a:r>
          </a:p>
          <a:p>
            <a:r>
              <a:rPr lang="ru-RU" sz="1200" kern="1200" dirty="0" smtClean="0">
                <a:solidFill>
                  <a:schemeClr val="tx1"/>
                </a:solidFill>
                <a:latin typeface="+mn-lt"/>
                <a:ea typeface="+mn-ea"/>
                <a:cs typeface="+mn-cs"/>
              </a:rPr>
              <a:t>Мое предложение: продлить мораторий до</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2021 года, при этом в течение 2020 года будет проведена переоценка кадастровой стоимости, в результате которой кадастровая стоимость объектов снизится, соответственно плата по налогу на имущество тоже станет меньше.</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Второе. Торговые предприятия на селе. Мы понимаем, что сегодня малым предприятиям торговли в сельской местности все сложнее выживать в</a:t>
            </a:r>
            <a:r>
              <a:rPr lang="ru-RU" sz="1200" kern="1200" baseline="0" dirty="0" smtClean="0">
                <a:solidFill>
                  <a:schemeClr val="tx1"/>
                </a:solidFill>
                <a:latin typeface="+mn-lt"/>
                <a:ea typeface="+mn-ea"/>
                <a:cs typeface="+mn-cs"/>
              </a:rPr>
              <a:t> условиях</a:t>
            </a:r>
            <a:r>
              <a:rPr lang="ru-RU" sz="1200" kern="1200" dirty="0" smtClean="0">
                <a:solidFill>
                  <a:schemeClr val="tx1"/>
                </a:solidFill>
                <a:latin typeface="+mn-lt"/>
                <a:ea typeface="+mn-ea"/>
                <a:cs typeface="+mn-cs"/>
              </a:rPr>
              <a:t> конкуренции с федеральными торговыми сетями.</a:t>
            </a:r>
          </a:p>
          <a:p>
            <a:r>
              <a:rPr lang="ru-RU" sz="1200" kern="1200" dirty="0" smtClean="0">
                <a:solidFill>
                  <a:schemeClr val="tx1"/>
                </a:solidFill>
                <a:latin typeface="+mn-lt"/>
                <a:ea typeface="+mn-ea"/>
                <a:cs typeface="+mn-cs"/>
              </a:rPr>
              <a:t>Предложением бизнеса было установить льготу относительно налога</a:t>
            </a:r>
            <a:r>
              <a:rPr lang="ru-RU" sz="1200" kern="1200" baseline="0" dirty="0" smtClean="0">
                <a:solidFill>
                  <a:schemeClr val="tx1"/>
                </a:solidFill>
                <a:latin typeface="+mn-lt"/>
                <a:ea typeface="+mn-ea"/>
                <a:cs typeface="+mn-cs"/>
              </a:rPr>
              <a:t> на все торговые площади. При этом </a:t>
            </a:r>
            <a:r>
              <a:rPr lang="ru-RU" sz="1200" kern="1200" dirty="0" smtClean="0">
                <a:solidFill>
                  <a:schemeClr val="tx1"/>
                </a:solidFill>
                <a:latin typeface="+mn-lt"/>
                <a:ea typeface="+mn-ea"/>
                <a:cs typeface="+mn-cs"/>
              </a:rPr>
              <a:t>подобные льготы еще больше усугубят ситуацию.</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Мы предлагаем изменение подхода в отношении налогообложения торговых объектов:</a:t>
            </a:r>
            <a:r>
              <a:rPr lang="ru-RU" sz="1200" kern="1200" baseline="0" dirty="0" smtClean="0">
                <a:solidFill>
                  <a:schemeClr val="tx1"/>
                </a:solidFill>
                <a:latin typeface="+mn-lt"/>
                <a:ea typeface="+mn-ea"/>
                <a:cs typeface="+mn-cs"/>
              </a:rPr>
              <a:t> магазины</a:t>
            </a:r>
            <a:r>
              <a:rPr lang="ru-RU" sz="1200" kern="1200" dirty="0" smtClean="0">
                <a:solidFill>
                  <a:schemeClr val="tx1"/>
                </a:solidFill>
                <a:latin typeface="+mn-lt"/>
                <a:ea typeface="+mn-ea"/>
                <a:cs typeface="+mn-cs"/>
              </a:rPr>
              <a:t> площадью до 200 кв. метров в сельской местности – полностью освободить от налога.</a:t>
            </a:r>
          </a:p>
          <a:p>
            <a:endParaRPr lang="ru-RU" dirty="0" smtClean="0"/>
          </a:p>
          <a:p>
            <a:r>
              <a:rPr lang="ru-RU" dirty="0" smtClean="0"/>
              <a:t>В целом государственной поддержкой в виде пролонгации пониженных ставок и освобождения от налога отдельных объектов смогут воспользоваться  более 7 тыс. налогоплательщиков. </a:t>
            </a:r>
          </a:p>
          <a:p>
            <a:endParaRPr lang="ru-RU" dirty="0" smtClean="0"/>
          </a:p>
          <a:p>
            <a:r>
              <a:rPr lang="ru-RU" dirty="0" smtClean="0"/>
              <a:t>Поручаю продлить на 2020 год мораторий в части действия пониженных ставок по налогу на имущество в отношении коммерческих объектов недвижимости, облагаемых по кадастровой стоимости, для организаций, применяющих специальные налоговые режимы.</a:t>
            </a:r>
          </a:p>
          <a:p>
            <a:r>
              <a:rPr lang="ru-RU" dirty="0" smtClean="0"/>
              <a:t>Срок – до 1 ноября 2019 года.</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E91CAA4E-6629-4291-815E-2A28808BA901}" type="slidenum">
              <a:rPr lang="ru-RU" smtClean="0"/>
              <a:pPr/>
              <a:t>8</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pPr lvl="0"/>
            <a:r>
              <a:rPr lang="ru-RU" sz="1200" kern="1200" dirty="0" smtClean="0">
                <a:solidFill>
                  <a:schemeClr val="tx1"/>
                </a:solidFill>
                <a:latin typeface="+mn-lt"/>
                <a:ea typeface="+mn-ea"/>
                <a:cs typeface="+mn-cs"/>
              </a:rPr>
              <a:t>Самый часто обсуждаемый в ходе рабочих встреч с бизнесом вопрос, это – снижение ставок по УСН</a:t>
            </a:r>
          </a:p>
          <a:p>
            <a:r>
              <a:rPr lang="ru-RU" sz="1200" kern="1200" dirty="0" smtClean="0">
                <a:solidFill>
                  <a:schemeClr val="tx1"/>
                </a:solidFill>
                <a:latin typeface="+mn-lt"/>
                <a:ea typeface="+mn-ea"/>
                <a:cs typeface="+mn-cs"/>
              </a:rPr>
              <a:t>Все предложения были рассмотрены и изучены. </a:t>
            </a:r>
          </a:p>
          <a:p>
            <a:r>
              <a:rPr lang="ru-RU" sz="1200" kern="1200" dirty="0" smtClean="0">
                <a:solidFill>
                  <a:schemeClr val="tx1"/>
                </a:solidFill>
                <a:latin typeface="+mn-lt"/>
                <a:ea typeface="+mn-ea"/>
                <a:cs typeface="+mn-cs"/>
              </a:rPr>
              <a:t>Итогом этой работы станет снижение ставок по УСН с 6 до 4 %, с 15 до 10 % в отношении производственной деятельности.</a:t>
            </a:r>
          </a:p>
          <a:p>
            <a:r>
              <a:rPr lang="ru-RU" sz="1200" kern="1200" dirty="0" smtClean="0">
                <a:solidFill>
                  <a:schemeClr val="tx1"/>
                </a:solidFill>
                <a:latin typeface="+mn-lt"/>
                <a:ea typeface="+mn-ea"/>
                <a:cs typeface="+mn-cs"/>
              </a:rPr>
              <a:t>В отношении пищевой промышленности такое снижение уже принято. Эффект от снижения ставок для пищевки еще не оценен, но тем не менее идя на встречу вашим пожеланиям нами принято решение </a:t>
            </a:r>
          </a:p>
          <a:p>
            <a:r>
              <a:rPr lang="ru-RU" sz="1200" kern="1200" dirty="0" smtClean="0">
                <a:solidFill>
                  <a:schemeClr val="tx1"/>
                </a:solidFill>
                <a:latin typeface="+mn-lt"/>
                <a:ea typeface="+mn-ea"/>
                <a:cs typeface="+mn-cs"/>
              </a:rPr>
              <a:t>распространить снижение ставок по УСН на все виды производственной деятельности. </a:t>
            </a:r>
          </a:p>
          <a:p>
            <a:endParaRPr lang="ru-RU" sz="1200" kern="1200" dirty="0" smtClean="0">
              <a:solidFill>
                <a:schemeClr val="tx1"/>
              </a:solidFill>
              <a:latin typeface="+mn-lt"/>
              <a:ea typeface="+mn-ea"/>
              <a:cs typeface="+mn-cs"/>
            </a:endParaRPr>
          </a:p>
          <a:p>
            <a:r>
              <a:rPr lang="ru-RU" dirty="0" smtClean="0"/>
              <a:t>Льгота будет применяться в отношении 22 видов деятельности, это производственная сфера, включая пищевую промышленность, обработка древесины, лесозаготовка, сельское хозяйство, рыбоводство, туризм.</a:t>
            </a:r>
          </a:p>
          <a:p>
            <a:r>
              <a:rPr lang="ru-RU" dirty="0" smtClean="0"/>
              <a:t>Предоставление государственной поддержки не должно быть односторонним движением. От бизнеса мы рассчитываем на вклад в экономику региона в виде создания новых рабочих мест, повышения заработной платы, увеличения налоговых поступлений. Поэтому справедливыми условиями для применения преференций считаю:</a:t>
            </a:r>
          </a:p>
          <a:p>
            <a:r>
              <a:rPr lang="ru-RU" dirty="0" smtClean="0"/>
              <a:t>первое, среднемесячная заработная плата работников - не ниже среднеотраслевого уровня;</a:t>
            </a:r>
          </a:p>
          <a:p>
            <a:r>
              <a:rPr lang="ru-RU" dirty="0" smtClean="0"/>
              <a:t>второе, минимальная численность работников для малых предприятий - 6 человек, для микропредприятий и предпринимателей - - 3 человека.</a:t>
            </a:r>
          </a:p>
          <a:p>
            <a:r>
              <a:rPr lang="ru-RU" dirty="0" smtClean="0"/>
              <a:t>Потенциальными пользователями пониженной ставки по упрощенной системе могут стать 4,7 тыс. субъектов бизнеса.</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Так же в мой адрес поступали предложения о распространении подхода по снижению УСН на организации осуществляющие свою деятельность в сфере образования и медицины. </a:t>
            </a:r>
          </a:p>
          <a:p>
            <a:r>
              <a:rPr lang="ru-RU" sz="1200" kern="1200" dirty="0" smtClean="0">
                <a:solidFill>
                  <a:schemeClr val="tx1"/>
                </a:solidFill>
                <a:latin typeface="+mn-lt"/>
                <a:ea typeface="+mn-ea"/>
                <a:cs typeface="+mn-cs"/>
              </a:rPr>
              <a:t>Но с 2020 года образовательные организации начинают получать субсидии.</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Что касается здравоохранения, то будет выглядеть не совсем логично то, что мы сейчас принимаем меры к развитию государственной системы здравоохранения и своей собственной рукой хороним эту систему, поскольку такие льготы повлекут за собой отток основных кадров в частные медицинские организации.</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Поручаю </a:t>
            </a:r>
            <a:r>
              <a:rPr lang="ru-RU" dirty="0" smtClean="0"/>
              <a:t>Департаменту финансов области (В.Н. Артамонова) подготовить предложения по снижению ставки налога при применении упрощенной системы налогообложения по объекту налогообложения «доходы минус расходы» с 15% до 10%, по объекту налогообложения «доходы» с 6% до 4% для организаций и предпринимателей, осуществляющих перспективные виды деятельности, обозначенные в Стратегии пространственного развития Российской Федерации.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Срок – до 1 ноября 2019 года.</a:t>
            </a:r>
          </a:p>
          <a:p>
            <a:endParaRPr lang="ru-RU" sz="1200" kern="1200" dirty="0" smtClean="0">
              <a:solidFill>
                <a:schemeClr val="tx1"/>
              </a:solidFill>
              <a:latin typeface="+mn-lt"/>
              <a:ea typeface="+mn-ea"/>
              <a:cs typeface="+mn-cs"/>
            </a:endParaRPr>
          </a:p>
          <a:p>
            <a:endParaRPr lang="ru-RU" dirty="0" smtClean="0"/>
          </a:p>
          <a:p>
            <a:endParaRPr lang="ru-RU" dirty="0"/>
          </a:p>
        </p:txBody>
      </p:sp>
      <p:sp>
        <p:nvSpPr>
          <p:cNvPr id="4" name="Номер слайда 3"/>
          <p:cNvSpPr>
            <a:spLocks noGrp="1"/>
          </p:cNvSpPr>
          <p:nvPr>
            <p:ph type="sldNum" sz="quarter" idx="10"/>
          </p:nvPr>
        </p:nvSpPr>
        <p:spPr/>
        <p:txBody>
          <a:bodyPr/>
          <a:lstStyle/>
          <a:p>
            <a:fld id="{E91CAA4E-6629-4291-815E-2A28808BA901}" type="slidenum">
              <a:rPr lang="ru-RU" smtClean="0"/>
              <a:pPr/>
              <a:t>9</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ECACC9E-9546-4C75-87CF-23C761F9E28D}"/>
              </a:ext>
            </a:extLst>
          </p:cNvPr>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A7EC8ACF-04C9-4CF5-8893-281D7AAC4A4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83C87E47-75F3-44D3-A647-894993B7899B}"/>
              </a:ext>
            </a:extLst>
          </p:cNvPr>
          <p:cNvSpPr>
            <a:spLocks noGrp="1"/>
          </p:cNvSpPr>
          <p:nvPr>
            <p:ph type="dt" sz="half" idx="10"/>
          </p:nvPr>
        </p:nvSpPr>
        <p:spPr/>
        <p:txBody>
          <a:bodyPr/>
          <a:lstStyle/>
          <a:p>
            <a:fld id="{F956A01B-A096-4531-A763-2788B4A2C725}" type="datetime1">
              <a:rPr lang="ru-RU" smtClean="0"/>
              <a:pPr/>
              <a:t>24.10.2019</a:t>
            </a:fld>
            <a:endParaRPr lang="ru-RU" dirty="0"/>
          </a:p>
        </p:txBody>
      </p:sp>
      <p:sp>
        <p:nvSpPr>
          <p:cNvPr id="5" name="Нижний колонтитул 4">
            <a:extLst>
              <a:ext uri="{FF2B5EF4-FFF2-40B4-BE49-F238E27FC236}">
                <a16:creationId xmlns="" xmlns:a16="http://schemas.microsoft.com/office/drawing/2014/main" id="{03D72BB9-89C6-46AC-B2F7-C367FBF56948}"/>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 xmlns:a16="http://schemas.microsoft.com/office/drawing/2014/main" id="{1AC73008-A25B-403F-BDA9-23A1408E233D}"/>
              </a:ext>
            </a:extLst>
          </p:cNvPr>
          <p:cNvSpPr>
            <a:spLocks noGrp="1"/>
          </p:cNvSpPr>
          <p:nvPr>
            <p:ph type="sldNum" sz="quarter" idx="12"/>
          </p:nvPr>
        </p:nvSpPr>
        <p:spPr/>
        <p:txBody>
          <a:bodyPr/>
          <a:lstStyle/>
          <a:p>
            <a:fld id="{E4FE80C3-7952-4414-BE17-6314168CCAF9}" type="slidenum">
              <a:rPr lang="ru-RU" smtClean="0"/>
              <a:pPr/>
              <a:t>‹#›</a:t>
            </a:fld>
            <a:endParaRPr lang="ru-RU" dirty="0"/>
          </a:p>
        </p:txBody>
      </p:sp>
    </p:spTree>
    <p:extLst>
      <p:ext uri="{BB962C8B-B14F-4D97-AF65-F5344CB8AC3E}">
        <p14:creationId xmlns:p14="http://schemas.microsoft.com/office/powerpoint/2010/main" xmlns="" val="316316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A1C64F2-8582-4279-9AA1-98C6ADC0532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5ECCE404-E2D9-414E-AB50-E23AA031C03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8EECDCBD-A55F-48F9-8A31-FCDE0AEA5FEB}"/>
              </a:ext>
            </a:extLst>
          </p:cNvPr>
          <p:cNvSpPr>
            <a:spLocks noGrp="1"/>
          </p:cNvSpPr>
          <p:nvPr>
            <p:ph type="dt" sz="half" idx="10"/>
          </p:nvPr>
        </p:nvSpPr>
        <p:spPr/>
        <p:txBody>
          <a:bodyPr/>
          <a:lstStyle/>
          <a:p>
            <a:fld id="{83A3BE30-BF44-48F0-A292-E657DB1AB23D}" type="datetime1">
              <a:rPr lang="ru-RU" smtClean="0"/>
              <a:pPr/>
              <a:t>24.10.2019</a:t>
            </a:fld>
            <a:endParaRPr lang="ru-RU" dirty="0"/>
          </a:p>
        </p:txBody>
      </p:sp>
      <p:sp>
        <p:nvSpPr>
          <p:cNvPr id="5" name="Нижний колонтитул 4">
            <a:extLst>
              <a:ext uri="{FF2B5EF4-FFF2-40B4-BE49-F238E27FC236}">
                <a16:creationId xmlns="" xmlns:a16="http://schemas.microsoft.com/office/drawing/2014/main" id="{B8FBB9E3-5110-4D82-AC36-50CCEC9360CF}"/>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 xmlns:a16="http://schemas.microsoft.com/office/drawing/2014/main" id="{A85A36D9-4866-4082-9E07-16BBFD96ADF6}"/>
              </a:ext>
            </a:extLst>
          </p:cNvPr>
          <p:cNvSpPr>
            <a:spLocks noGrp="1"/>
          </p:cNvSpPr>
          <p:nvPr>
            <p:ph type="sldNum" sz="quarter" idx="12"/>
          </p:nvPr>
        </p:nvSpPr>
        <p:spPr/>
        <p:txBody>
          <a:bodyPr/>
          <a:lstStyle/>
          <a:p>
            <a:fld id="{E4FE80C3-7952-4414-BE17-6314168CCAF9}" type="slidenum">
              <a:rPr lang="ru-RU" smtClean="0"/>
              <a:pPr/>
              <a:t>‹#›</a:t>
            </a:fld>
            <a:endParaRPr lang="ru-RU" dirty="0"/>
          </a:p>
        </p:txBody>
      </p:sp>
    </p:spTree>
    <p:extLst>
      <p:ext uri="{BB962C8B-B14F-4D97-AF65-F5344CB8AC3E}">
        <p14:creationId xmlns:p14="http://schemas.microsoft.com/office/powerpoint/2010/main" xmlns="" val="69205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E8487B2B-5C19-4F74-AF54-3D17A15894BD}"/>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9FFCA872-1494-42B8-9528-26578E98E6E7}"/>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B31A06F9-96B7-4AB5-96A1-718426F286C4}"/>
              </a:ext>
            </a:extLst>
          </p:cNvPr>
          <p:cNvSpPr>
            <a:spLocks noGrp="1"/>
          </p:cNvSpPr>
          <p:nvPr>
            <p:ph type="dt" sz="half" idx="10"/>
          </p:nvPr>
        </p:nvSpPr>
        <p:spPr/>
        <p:txBody>
          <a:bodyPr/>
          <a:lstStyle/>
          <a:p>
            <a:fld id="{BF7A003A-A930-4B67-93F8-0670379364B2}" type="datetime1">
              <a:rPr lang="ru-RU" smtClean="0"/>
              <a:pPr/>
              <a:t>24.10.2019</a:t>
            </a:fld>
            <a:endParaRPr lang="ru-RU" dirty="0"/>
          </a:p>
        </p:txBody>
      </p:sp>
      <p:sp>
        <p:nvSpPr>
          <p:cNvPr id="5" name="Нижний колонтитул 4">
            <a:extLst>
              <a:ext uri="{FF2B5EF4-FFF2-40B4-BE49-F238E27FC236}">
                <a16:creationId xmlns="" xmlns:a16="http://schemas.microsoft.com/office/drawing/2014/main" id="{61531586-8142-4861-A323-DDE01007678B}"/>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 xmlns:a16="http://schemas.microsoft.com/office/drawing/2014/main" id="{9BE44CA7-1C4C-4549-A554-30812BD9A9C5}"/>
              </a:ext>
            </a:extLst>
          </p:cNvPr>
          <p:cNvSpPr>
            <a:spLocks noGrp="1"/>
          </p:cNvSpPr>
          <p:nvPr>
            <p:ph type="sldNum" sz="quarter" idx="12"/>
          </p:nvPr>
        </p:nvSpPr>
        <p:spPr/>
        <p:txBody>
          <a:bodyPr/>
          <a:lstStyle/>
          <a:p>
            <a:fld id="{E4FE80C3-7952-4414-BE17-6314168CCAF9}" type="slidenum">
              <a:rPr lang="ru-RU" smtClean="0"/>
              <a:pPr/>
              <a:t>‹#›</a:t>
            </a:fld>
            <a:endParaRPr lang="ru-RU" dirty="0"/>
          </a:p>
        </p:txBody>
      </p:sp>
    </p:spTree>
    <p:extLst>
      <p:ext uri="{BB962C8B-B14F-4D97-AF65-F5344CB8AC3E}">
        <p14:creationId xmlns:p14="http://schemas.microsoft.com/office/powerpoint/2010/main" xmlns="" val="420617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362B6EE-6CD9-4B2E-B830-828FBEFBCC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4A014F4D-13D1-4239-8274-4065B829C33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E44E9110-A0DE-4FAB-A697-D8EE67BADCF9}"/>
              </a:ext>
            </a:extLst>
          </p:cNvPr>
          <p:cNvSpPr>
            <a:spLocks noGrp="1"/>
          </p:cNvSpPr>
          <p:nvPr>
            <p:ph type="dt" sz="half" idx="10"/>
          </p:nvPr>
        </p:nvSpPr>
        <p:spPr/>
        <p:txBody>
          <a:bodyPr/>
          <a:lstStyle/>
          <a:p>
            <a:fld id="{8DBF97BC-A3F1-4357-B6C7-00524814BF78}" type="datetime1">
              <a:rPr lang="ru-RU" smtClean="0"/>
              <a:pPr/>
              <a:t>24.10.2019</a:t>
            </a:fld>
            <a:endParaRPr lang="ru-RU" dirty="0"/>
          </a:p>
        </p:txBody>
      </p:sp>
      <p:sp>
        <p:nvSpPr>
          <p:cNvPr id="5" name="Нижний колонтитул 4">
            <a:extLst>
              <a:ext uri="{FF2B5EF4-FFF2-40B4-BE49-F238E27FC236}">
                <a16:creationId xmlns="" xmlns:a16="http://schemas.microsoft.com/office/drawing/2014/main" id="{8E234A31-3E4C-456B-9320-1197F444BCA7}"/>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 xmlns:a16="http://schemas.microsoft.com/office/drawing/2014/main" id="{D23D8D15-F53A-41FC-A59D-14AF49D04F3D}"/>
              </a:ext>
            </a:extLst>
          </p:cNvPr>
          <p:cNvSpPr>
            <a:spLocks noGrp="1"/>
          </p:cNvSpPr>
          <p:nvPr>
            <p:ph type="sldNum" sz="quarter" idx="12"/>
          </p:nvPr>
        </p:nvSpPr>
        <p:spPr/>
        <p:txBody>
          <a:bodyPr/>
          <a:lstStyle/>
          <a:p>
            <a:fld id="{E4FE80C3-7952-4414-BE17-6314168CCAF9}" type="slidenum">
              <a:rPr lang="ru-RU" smtClean="0"/>
              <a:pPr/>
              <a:t>‹#›</a:t>
            </a:fld>
            <a:endParaRPr lang="ru-RU" dirty="0"/>
          </a:p>
        </p:txBody>
      </p:sp>
    </p:spTree>
    <p:extLst>
      <p:ext uri="{BB962C8B-B14F-4D97-AF65-F5344CB8AC3E}">
        <p14:creationId xmlns:p14="http://schemas.microsoft.com/office/powerpoint/2010/main" xmlns="" val="5485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8E1470B-3CA9-456E-B18D-DDE16C2B0FA6}"/>
              </a:ext>
            </a:extLst>
          </p:cNvPr>
          <p:cNvSpPr>
            <a:spLocks noGrp="1"/>
          </p:cNvSpPr>
          <p:nvPr>
            <p:ph type="title"/>
          </p:nvPr>
        </p:nvSpPr>
        <p:spPr>
          <a:xfrm>
            <a:off x="623887" y="1709738"/>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9EEE8E4A-584C-46FE-B3F6-4B866B00B9AA}"/>
              </a:ext>
            </a:extLst>
          </p:cNvPr>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764AD750-AF79-40E3-834E-6B6215B30174}"/>
              </a:ext>
            </a:extLst>
          </p:cNvPr>
          <p:cNvSpPr>
            <a:spLocks noGrp="1"/>
          </p:cNvSpPr>
          <p:nvPr>
            <p:ph type="dt" sz="half" idx="10"/>
          </p:nvPr>
        </p:nvSpPr>
        <p:spPr/>
        <p:txBody>
          <a:bodyPr/>
          <a:lstStyle/>
          <a:p>
            <a:fld id="{7D2B9839-7887-4D4C-A34E-91E91B5691DE}" type="datetime1">
              <a:rPr lang="ru-RU" smtClean="0"/>
              <a:pPr/>
              <a:t>24.10.2019</a:t>
            </a:fld>
            <a:endParaRPr lang="ru-RU" dirty="0"/>
          </a:p>
        </p:txBody>
      </p:sp>
      <p:sp>
        <p:nvSpPr>
          <p:cNvPr id="5" name="Нижний колонтитул 4">
            <a:extLst>
              <a:ext uri="{FF2B5EF4-FFF2-40B4-BE49-F238E27FC236}">
                <a16:creationId xmlns="" xmlns:a16="http://schemas.microsoft.com/office/drawing/2014/main" id="{29324935-318C-4656-8C7E-BFBF88C1B0CB}"/>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 xmlns:a16="http://schemas.microsoft.com/office/drawing/2014/main" id="{824F7244-4685-4CE0-8150-F50685B3AFFC}"/>
              </a:ext>
            </a:extLst>
          </p:cNvPr>
          <p:cNvSpPr>
            <a:spLocks noGrp="1"/>
          </p:cNvSpPr>
          <p:nvPr>
            <p:ph type="sldNum" sz="quarter" idx="12"/>
          </p:nvPr>
        </p:nvSpPr>
        <p:spPr/>
        <p:txBody>
          <a:bodyPr/>
          <a:lstStyle/>
          <a:p>
            <a:fld id="{E4FE80C3-7952-4414-BE17-6314168CCAF9}" type="slidenum">
              <a:rPr lang="ru-RU" smtClean="0"/>
              <a:pPr/>
              <a:t>‹#›</a:t>
            </a:fld>
            <a:endParaRPr lang="ru-RU" dirty="0"/>
          </a:p>
        </p:txBody>
      </p:sp>
    </p:spTree>
    <p:extLst>
      <p:ext uri="{BB962C8B-B14F-4D97-AF65-F5344CB8AC3E}">
        <p14:creationId xmlns:p14="http://schemas.microsoft.com/office/powerpoint/2010/main" xmlns="" val="201467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33883F5-351C-4EB4-AE2E-9CFF7E0E270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4BDDF75E-8301-4D5C-AD8E-56610A03634D}"/>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F5ED93C2-A492-4B73-A749-FF444BC06880}"/>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4BA4BE7E-35BC-4153-B237-6F730B124305}"/>
              </a:ext>
            </a:extLst>
          </p:cNvPr>
          <p:cNvSpPr>
            <a:spLocks noGrp="1"/>
          </p:cNvSpPr>
          <p:nvPr>
            <p:ph type="dt" sz="half" idx="10"/>
          </p:nvPr>
        </p:nvSpPr>
        <p:spPr/>
        <p:txBody>
          <a:bodyPr/>
          <a:lstStyle/>
          <a:p>
            <a:fld id="{B51EE4F6-E232-4AB0-AA3A-B32B21DD976F}" type="datetime1">
              <a:rPr lang="ru-RU" smtClean="0"/>
              <a:pPr/>
              <a:t>24.10.2019</a:t>
            </a:fld>
            <a:endParaRPr lang="ru-RU" dirty="0"/>
          </a:p>
        </p:txBody>
      </p:sp>
      <p:sp>
        <p:nvSpPr>
          <p:cNvPr id="6" name="Нижний колонтитул 5">
            <a:extLst>
              <a:ext uri="{FF2B5EF4-FFF2-40B4-BE49-F238E27FC236}">
                <a16:creationId xmlns="" xmlns:a16="http://schemas.microsoft.com/office/drawing/2014/main" id="{B0D437F3-935D-4D73-902E-BF0BE6BE9A07}"/>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 xmlns:a16="http://schemas.microsoft.com/office/drawing/2014/main" id="{283B845E-3A5C-4143-92A4-E60977E4FEDC}"/>
              </a:ext>
            </a:extLst>
          </p:cNvPr>
          <p:cNvSpPr>
            <a:spLocks noGrp="1"/>
          </p:cNvSpPr>
          <p:nvPr>
            <p:ph type="sldNum" sz="quarter" idx="12"/>
          </p:nvPr>
        </p:nvSpPr>
        <p:spPr/>
        <p:txBody>
          <a:bodyPr/>
          <a:lstStyle/>
          <a:p>
            <a:fld id="{E4FE80C3-7952-4414-BE17-6314168CCAF9}" type="slidenum">
              <a:rPr lang="ru-RU" smtClean="0"/>
              <a:pPr/>
              <a:t>‹#›</a:t>
            </a:fld>
            <a:endParaRPr lang="ru-RU" dirty="0"/>
          </a:p>
        </p:txBody>
      </p:sp>
    </p:spTree>
    <p:extLst>
      <p:ext uri="{BB962C8B-B14F-4D97-AF65-F5344CB8AC3E}">
        <p14:creationId xmlns:p14="http://schemas.microsoft.com/office/powerpoint/2010/main" xmlns="" val="4176482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62B92CB-BDD7-4588-B0BB-398A647F8E21}"/>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1C377494-813E-47B6-B2F4-230D87EF1DA8}"/>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163F5E5E-2709-4A56-8B48-4A7FDECBBE5A}"/>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599DB03E-D7D1-4C39-ACC0-7F79F2B166C3}"/>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B0779A47-182B-4ADF-96D8-DCE61262E003}"/>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784BE4A3-0461-4779-8C81-7B472F6D584A}"/>
              </a:ext>
            </a:extLst>
          </p:cNvPr>
          <p:cNvSpPr>
            <a:spLocks noGrp="1"/>
          </p:cNvSpPr>
          <p:nvPr>
            <p:ph type="dt" sz="half" idx="10"/>
          </p:nvPr>
        </p:nvSpPr>
        <p:spPr/>
        <p:txBody>
          <a:bodyPr/>
          <a:lstStyle/>
          <a:p>
            <a:fld id="{37E77DA2-0828-4C01-B7A3-CA6D0820171C}" type="datetime1">
              <a:rPr lang="ru-RU" smtClean="0"/>
              <a:pPr/>
              <a:t>24.10.2019</a:t>
            </a:fld>
            <a:endParaRPr lang="ru-RU" dirty="0"/>
          </a:p>
        </p:txBody>
      </p:sp>
      <p:sp>
        <p:nvSpPr>
          <p:cNvPr id="8" name="Нижний колонтитул 7">
            <a:extLst>
              <a:ext uri="{FF2B5EF4-FFF2-40B4-BE49-F238E27FC236}">
                <a16:creationId xmlns="" xmlns:a16="http://schemas.microsoft.com/office/drawing/2014/main" id="{2F76272D-712A-4380-91AC-B32BFCA265C6}"/>
              </a:ext>
            </a:extLst>
          </p:cNvPr>
          <p:cNvSpPr>
            <a:spLocks noGrp="1"/>
          </p:cNvSpPr>
          <p:nvPr>
            <p:ph type="ftr" sz="quarter" idx="11"/>
          </p:nvPr>
        </p:nvSpPr>
        <p:spPr/>
        <p:txBody>
          <a:bodyPr/>
          <a:lstStyle/>
          <a:p>
            <a:endParaRPr lang="ru-RU" dirty="0"/>
          </a:p>
        </p:txBody>
      </p:sp>
      <p:sp>
        <p:nvSpPr>
          <p:cNvPr id="9" name="Номер слайда 8">
            <a:extLst>
              <a:ext uri="{FF2B5EF4-FFF2-40B4-BE49-F238E27FC236}">
                <a16:creationId xmlns="" xmlns:a16="http://schemas.microsoft.com/office/drawing/2014/main" id="{5638B51E-B32A-4343-BEAE-D870B7868AFE}"/>
              </a:ext>
            </a:extLst>
          </p:cNvPr>
          <p:cNvSpPr>
            <a:spLocks noGrp="1"/>
          </p:cNvSpPr>
          <p:nvPr>
            <p:ph type="sldNum" sz="quarter" idx="12"/>
          </p:nvPr>
        </p:nvSpPr>
        <p:spPr/>
        <p:txBody>
          <a:bodyPr/>
          <a:lstStyle/>
          <a:p>
            <a:fld id="{E4FE80C3-7952-4414-BE17-6314168CCAF9}" type="slidenum">
              <a:rPr lang="ru-RU" smtClean="0"/>
              <a:pPr/>
              <a:t>‹#›</a:t>
            </a:fld>
            <a:endParaRPr lang="ru-RU" dirty="0"/>
          </a:p>
        </p:txBody>
      </p:sp>
    </p:spTree>
    <p:extLst>
      <p:ext uri="{BB962C8B-B14F-4D97-AF65-F5344CB8AC3E}">
        <p14:creationId xmlns:p14="http://schemas.microsoft.com/office/powerpoint/2010/main" xmlns="" val="1129971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77DEC3C-4742-4A98-80F1-7E80B7CF632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C5539CEA-33BC-4F25-AA69-C504E7E00B76}"/>
              </a:ext>
            </a:extLst>
          </p:cNvPr>
          <p:cNvSpPr>
            <a:spLocks noGrp="1"/>
          </p:cNvSpPr>
          <p:nvPr>
            <p:ph type="dt" sz="half" idx="10"/>
          </p:nvPr>
        </p:nvSpPr>
        <p:spPr/>
        <p:txBody>
          <a:bodyPr/>
          <a:lstStyle/>
          <a:p>
            <a:fld id="{538BC44F-F3EC-4EF5-84E9-4CE9A0F1EBA0}" type="datetime1">
              <a:rPr lang="ru-RU" smtClean="0"/>
              <a:pPr/>
              <a:t>24.10.2019</a:t>
            </a:fld>
            <a:endParaRPr lang="ru-RU" dirty="0"/>
          </a:p>
        </p:txBody>
      </p:sp>
      <p:sp>
        <p:nvSpPr>
          <p:cNvPr id="4" name="Нижний колонтитул 3">
            <a:extLst>
              <a:ext uri="{FF2B5EF4-FFF2-40B4-BE49-F238E27FC236}">
                <a16:creationId xmlns="" xmlns:a16="http://schemas.microsoft.com/office/drawing/2014/main" id="{3089D55F-DC69-4C95-AAEA-00C3940B6B43}"/>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 xmlns:a16="http://schemas.microsoft.com/office/drawing/2014/main" id="{FBB79BFA-3A87-44A6-9E46-FB79939CF986}"/>
              </a:ext>
            </a:extLst>
          </p:cNvPr>
          <p:cNvSpPr>
            <a:spLocks noGrp="1"/>
          </p:cNvSpPr>
          <p:nvPr>
            <p:ph type="sldNum" sz="quarter" idx="12"/>
          </p:nvPr>
        </p:nvSpPr>
        <p:spPr/>
        <p:txBody>
          <a:bodyPr/>
          <a:lstStyle/>
          <a:p>
            <a:fld id="{E4FE80C3-7952-4414-BE17-6314168CCAF9}" type="slidenum">
              <a:rPr lang="ru-RU" smtClean="0"/>
              <a:pPr/>
              <a:t>‹#›</a:t>
            </a:fld>
            <a:endParaRPr lang="ru-RU" dirty="0"/>
          </a:p>
        </p:txBody>
      </p:sp>
    </p:spTree>
    <p:extLst>
      <p:ext uri="{BB962C8B-B14F-4D97-AF65-F5344CB8AC3E}">
        <p14:creationId xmlns:p14="http://schemas.microsoft.com/office/powerpoint/2010/main" xmlns="" val="58482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838B9B9A-43E1-4C3D-B412-EAC1F0E68D5C}"/>
              </a:ext>
            </a:extLst>
          </p:cNvPr>
          <p:cNvSpPr>
            <a:spLocks noGrp="1"/>
          </p:cNvSpPr>
          <p:nvPr>
            <p:ph type="dt" sz="half" idx="10"/>
          </p:nvPr>
        </p:nvSpPr>
        <p:spPr/>
        <p:txBody>
          <a:bodyPr/>
          <a:lstStyle/>
          <a:p>
            <a:fld id="{04F6CF51-F1E1-456F-88E0-9EE307F130E5}" type="datetime1">
              <a:rPr lang="ru-RU" smtClean="0"/>
              <a:pPr/>
              <a:t>24.10.2019</a:t>
            </a:fld>
            <a:endParaRPr lang="ru-RU" dirty="0"/>
          </a:p>
        </p:txBody>
      </p:sp>
      <p:sp>
        <p:nvSpPr>
          <p:cNvPr id="3" name="Нижний колонтитул 2">
            <a:extLst>
              <a:ext uri="{FF2B5EF4-FFF2-40B4-BE49-F238E27FC236}">
                <a16:creationId xmlns="" xmlns:a16="http://schemas.microsoft.com/office/drawing/2014/main" id="{E2EC05F3-BC02-4742-9D1F-E73BC65D8BA4}"/>
              </a:ext>
            </a:extLst>
          </p:cNvPr>
          <p:cNvSpPr>
            <a:spLocks noGrp="1"/>
          </p:cNvSpPr>
          <p:nvPr>
            <p:ph type="ftr" sz="quarter" idx="11"/>
          </p:nvPr>
        </p:nvSpPr>
        <p:spPr/>
        <p:txBody>
          <a:bodyPr/>
          <a:lstStyle/>
          <a:p>
            <a:endParaRPr lang="ru-RU" dirty="0"/>
          </a:p>
        </p:txBody>
      </p:sp>
      <p:sp>
        <p:nvSpPr>
          <p:cNvPr id="4" name="Номер слайда 3">
            <a:extLst>
              <a:ext uri="{FF2B5EF4-FFF2-40B4-BE49-F238E27FC236}">
                <a16:creationId xmlns="" xmlns:a16="http://schemas.microsoft.com/office/drawing/2014/main" id="{4207679C-A6DB-450F-9051-0A2748D6808A}"/>
              </a:ext>
            </a:extLst>
          </p:cNvPr>
          <p:cNvSpPr>
            <a:spLocks noGrp="1"/>
          </p:cNvSpPr>
          <p:nvPr>
            <p:ph type="sldNum" sz="quarter" idx="12"/>
          </p:nvPr>
        </p:nvSpPr>
        <p:spPr/>
        <p:txBody>
          <a:bodyPr/>
          <a:lstStyle/>
          <a:p>
            <a:fld id="{E4FE80C3-7952-4414-BE17-6314168CCAF9}" type="slidenum">
              <a:rPr lang="ru-RU" smtClean="0"/>
              <a:pPr/>
              <a:t>‹#›</a:t>
            </a:fld>
            <a:endParaRPr lang="ru-RU" dirty="0"/>
          </a:p>
        </p:txBody>
      </p:sp>
    </p:spTree>
    <p:extLst>
      <p:ext uri="{BB962C8B-B14F-4D97-AF65-F5344CB8AC3E}">
        <p14:creationId xmlns:p14="http://schemas.microsoft.com/office/powerpoint/2010/main" xmlns="" val="73750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14BF9FC-C2EC-49D8-8418-05EB43455856}"/>
              </a:ext>
            </a:extLst>
          </p:cNvPr>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2BC90C02-9279-46BA-B94F-84603496D815}"/>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AA339ED9-B280-485C-BCE0-EC5EE89DE8C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01072567-E1B8-4786-947D-A363C5735833}"/>
              </a:ext>
            </a:extLst>
          </p:cNvPr>
          <p:cNvSpPr>
            <a:spLocks noGrp="1"/>
          </p:cNvSpPr>
          <p:nvPr>
            <p:ph type="dt" sz="half" idx="10"/>
          </p:nvPr>
        </p:nvSpPr>
        <p:spPr/>
        <p:txBody>
          <a:bodyPr/>
          <a:lstStyle/>
          <a:p>
            <a:fld id="{FEFF77C4-CC93-4752-83A0-1A4FB3BA9656}" type="datetime1">
              <a:rPr lang="ru-RU" smtClean="0"/>
              <a:pPr/>
              <a:t>24.10.2019</a:t>
            </a:fld>
            <a:endParaRPr lang="ru-RU" dirty="0"/>
          </a:p>
        </p:txBody>
      </p:sp>
      <p:sp>
        <p:nvSpPr>
          <p:cNvPr id="6" name="Нижний колонтитул 5">
            <a:extLst>
              <a:ext uri="{FF2B5EF4-FFF2-40B4-BE49-F238E27FC236}">
                <a16:creationId xmlns="" xmlns:a16="http://schemas.microsoft.com/office/drawing/2014/main" id="{23497204-E08B-4004-B413-66A605E8016B}"/>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 xmlns:a16="http://schemas.microsoft.com/office/drawing/2014/main" id="{3C7039FD-B1EB-4402-9167-3E26549086EC}"/>
              </a:ext>
            </a:extLst>
          </p:cNvPr>
          <p:cNvSpPr>
            <a:spLocks noGrp="1"/>
          </p:cNvSpPr>
          <p:nvPr>
            <p:ph type="sldNum" sz="quarter" idx="12"/>
          </p:nvPr>
        </p:nvSpPr>
        <p:spPr/>
        <p:txBody>
          <a:bodyPr/>
          <a:lstStyle/>
          <a:p>
            <a:fld id="{E4FE80C3-7952-4414-BE17-6314168CCAF9}" type="slidenum">
              <a:rPr lang="ru-RU" smtClean="0"/>
              <a:pPr/>
              <a:t>‹#›</a:t>
            </a:fld>
            <a:endParaRPr lang="ru-RU" dirty="0"/>
          </a:p>
        </p:txBody>
      </p:sp>
    </p:spTree>
    <p:extLst>
      <p:ext uri="{BB962C8B-B14F-4D97-AF65-F5344CB8AC3E}">
        <p14:creationId xmlns:p14="http://schemas.microsoft.com/office/powerpoint/2010/main" xmlns="" val="62416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108D4F-0781-4EC8-BB74-FC70DE3E84F2}"/>
              </a:ext>
            </a:extLst>
          </p:cNvPr>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D81F19E7-70F5-46B7-9015-FCB0AC1BC314}"/>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a:extLst>
              <a:ext uri="{FF2B5EF4-FFF2-40B4-BE49-F238E27FC236}">
                <a16:creationId xmlns="" xmlns:a16="http://schemas.microsoft.com/office/drawing/2014/main" id="{A5428CE2-C58F-4D28-BC8D-D9DD5925285A}"/>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0DEDBBA9-AC5A-4E39-9D53-6574F6C3A0A9}"/>
              </a:ext>
            </a:extLst>
          </p:cNvPr>
          <p:cNvSpPr>
            <a:spLocks noGrp="1"/>
          </p:cNvSpPr>
          <p:nvPr>
            <p:ph type="dt" sz="half" idx="10"/>
          </p:nvPr>
        </p:nvSpPr>
        <p:spPr/>
        <p:txBody>
          <a:bodyPr/>
          <a:lstStyle/>
          <a:p>
            <a:fld id="{126F3CBA-51FF-426F-8FA8-05A71590CAED}" type="datetime1">
              <a:rPr lang="ru-RU" smtClean="0"/>
              <a:pPr/>
              <a:t>24.10.2019</a:t>
            </a:fld>
            <a:endParaRPr lang="ru-RU" dirty="0"/>
          </a:p>
        </p:txBody>
      </p:sp>
      <p:sp>
        <p:nvSpPr>
          <p:cNvPr id="6" name="Нижний колонтитул 5">
            <a:extLst>
              <a:ext uri="{FF2B5EF4-FFF2-40B4-BE49-F238E27FC236}">
                <a16:creationId xmlns="" xmlns:a16="http://schemas.microsoft.com/office/drawing/2014/main" id="{8C1ED420-1B0E-4EB5-90A4-2788FCB0A0D9}"/>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 xmlns:a16="http://schemas.microsoft.com/office/drawing/2014/main" id="{9B3FEBC3-41E6-464F-B555-AD2A8E0DD2DF}"/>
              </a:ext>
            </a:extLst>
          </p:cNvPr>
          <p:cNvSpPr>
            <a:spLocks noGrp="1"/>
          </p:cNvSpPr>
          <p:nvPr>
            <p:ph type="sldNum" sz="quarter" idx="12"/>
          </p:nvPr>
        </p:nvSpPr>
        <p:spPr/>
        <p:txBody>
          <a:bodyPr/>
          <a:lstStyle/>
          <a:p>
            <a:fld id="{E4FE80C3-7952-4414-BE17-6314168CCAF9}" type="slidenum">
              <a:rPr lang="ru-RU" smtClean="0"/>
              <a:pPr/>
              <a:t>‹#›</a:t>
            </a:fld>
            <a:endParaRPr lang="ru-RU" dirty="0"/>
          </a:p>
        </p:txBody>
      </p:sp>
    </p:spTree>
    <p:extLst>
      <p:ext uri="{BB962C8B-B14F-4D97-AF65-F5344CB8AC3E}">
        <p14:creationId xmlns:p14="http://schemas.microsoft.com/office/powerpoint/2010/main" xmlns="" val="1838162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B9FFEFC-10E0-4A85-9B11-63BE865B1E8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18BD737C-0366-49AD-A0F8-28242760B2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C09D85D3-6642-48BE-A08C-02D935118AB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EBE7A-363D-46A7-8AB2-9956866A2A2D}" type="datetime1">
              <a:rPr lang="ru-RU" smtClean="0"/>
              <a:pPr/>
              <a:t>24.10.2019</a:t>
            </a:fld>
            <a:endParaRPr lang="ru-RU" dirty="0"/>
          </a:p>
        </p:txBody>
      </p:sp>
      <p:sp>
        <p:nvSpPr>
          <p:cNvPr id="5" name="Нижний колонтитул 4">
            <a:extLst>
              <a:ext uri="{FF2B5EF4-FFF2-40B4-BE49-F238E27FC236}">
                <a16:creationId xmlns="" xmlns:a16="http://schemas.microsoft.com/office/drawing/2014/main" id="{4AEDFBE7-404D-461A-9E21-7ABE01782EA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a:extLst>
              <a:ext uri="{FF2B5EF4-FFF2-40B4-BE49-F238E27FC236}">
                <a16:creationId xmlns="" xmlns:a16="http://schemas.microsoft.com/office/drawing/2014/main" id="{3043886F-49F0-4647-9C99-B63E95ABEF83}"/>
              </a:ext>
            </a:extLst>
          </p:cNvPr>
          <p:cNvSpPr>
            <a:spLocks noGrp="1"/>
          </p:cNvSpPr>
          <p:nvPr>
            <p:ph type="sldNum" sz="quarter" idx="4"/>
          </p:nvPr>
        </p:nvSpPr>
        <p:spPr>
          <a:xfrm>
            <a:off x="7003070" y="6356351"/>
            <a:ext cx="2057400" cy="365125"/>
          </a:xfrm>
          <a:prstGeom prst="rect">
            <a:avLst/>
          </a:prstGeom>
        </p:spPr>
        <p:txBody>
          <a:bodyPr vert="horz" lIns="91440" tIns="45720" rIns="91440" bIns="45720" rtlCol="0" anchor="ctr"/>
          <a:lstStyle>
            <a:lvl1pPr algn="r">
              <a:defRPr sz="1400">
                <a:solidFill>
                  <a:schemeClr val="tx1">
                    <a:lumMod val="50000"/>
                    <a:lumOff val="50000"/>
                  </a:schemeClr>
                </a:solidFill>
                <a:latin typeface="Century Gothic" pitchFamily="34" charset="0"/>
              </a:defRPr>
            </a:lvl1pPr>
          </a:lstStyle>
          <a:p>
            <a:fld id="{E4FE80C3-7952-4414-BE17-6314168CCAF9}" type="slidenum">
              <a:rPr lang="ru-RU" smtClean="0"/>
              <a:pPr/>
              <a:t>‹#›</a:t>
            </a:fld>
            <a:endParaRPr lang="ru-RU" dirty="0"/>
          </a:p>
        </p:txBody>
      </p:sp>
    </p:spTree>
    <p:extLst>
      <p:ext uri="{BB962C8B-B14F-4D97-AF65-F5344CB8AC3E}">
        <p14:creationId xmlns:p14="http://schemas.microsoft.com/office/powerpoint/2010/main" xmlns="" val="2440000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11"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626357" y="1330685"/>
            <a:ext cx="2865523" cy="2484380"/>
          </a:xfrm>
          <a:prstGeom prst="rect">
            <a:avLst/>
          </a:prstGeom>
          <a:solidFill>
            <a:schemeClr val="bg1">
              <a:lumMod val="9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dirty="0">
              <a:latin typeface="Century Gothic" pitchFamily="34" charset="0"/>
            </a:endParaRPr>
          </a:p>
        </p:txBody>
      </p:sp>
      <p:sp>
        <p:nvSpPr>
          <p:cNvPr id="6" name="Прямоугольник 5"/>
          <p:cNvSpPr/>
          <p:nvPr/>
        </p:nvSpPr>
        <p:spPr>
          <a:xfrm>
            <a:off x="502277" y="623965"/>
            <a:ext cx="6823806" cy="354555"/>
          </a:xfrm>
          <a:prstGeom prst="rect">
            <a:avLst/>
          </a:prstGeom>
        </p:spPr>
        <p:txBody>
          <a:bodyPr wrap="square" lIns="107287" tIns="53643" rIns="107287" bIns="53643">
            <a:spAutoFit/>
          </a:bodyPr>
          <a:lstStyle/>
          <a:p>
            <a:r>
              <a:rPr lang="ru-RU" sz="1600" dirty="0" smtClean="0">
                <a:latin typeface="Century Gothic" pitchFamily="34" charset="0"/>
              </a:rPr>
              <a:t>Налог на имущество</a:t>
            </a:r>
            <a:r>
              <a:rPr lang="en-US" sz="1600" dirty="0" smtClean="0">
                <a:latin typeface="Century Gothic" pitchFamily="34" charset="0"/>
              </a:rPr>
              <a:t>:</a:t>
            </a:r>
            <a:r>
              <a:rPr lang="ru-RU" sz="1600" dirty="0" smtClean="0">
                <a:latin typeface="Century Gothic" pitchFamily="34" charset="0"/>
              </a:rPr>
              <a:t> </a:t>
            </a:r>
          </a:p>
        </p:txBody>
      </p:sp>
      <p:sp>
        <p:nvSpPr>
          <p:cNvPr id="8" name="Прямоугольник 7"/>
          <p:cNvSpPr/>
          <p:nvPr/>
        </p:nvSpPr>
        <p:spPr>
          <a:xfrm>
            <a:off x="1009701" y="2675637"/>
            <a:ext cx="2448272" cy="908553"/>
          </a:xfrm>
          <a:prstGeom prst="rect">
            <a:avLst/>
          </a:prstGeom>
        </p:spPr>
        <p:txBody>
          <a:bodyPr wrap="square" lIns="107287" tIns="53643" rIns="107287" bIns="53643">
            <a:spAutoFit/>
          </a:bodyPr>
          <a:lstStyle/>
          <a:p>
            <a:pPr>
              <a:lnSpc>
                <a:spcPct val="80000"/>
              </a:lnSpc>
            </a:pPr>
            <a:r>
              <a:rPr lang="ru-RU" sz="1300" dirty="0" smtClean="0">
                <a:latin typeface="Century Gothic" pitchFamily="34" charset="0"/>
              </a:rPr>
              <a:t>Пороговые значения объема инвестиций  вхождения в перечень инвестиционных проектов </a:t>
            </a:r>
            <a:r>
              <a:rPr lang="ru-RU" sz="1300" b="1" dirty="0" smtClean="0">
                <a:solidFill>
                  <a:srgbClr val="C00000"/>
                </a:solidFill>
                <a:latin typeface="Century Gothic" pitchFamily="34" charset="0"/>
              </a:rPr>
              <a:t>снижены в 2 раза</a:t>
            </a:r>
            <a:endParaRPr lang="ru-RU" sz="1300" b="1" dirty="0">
              <a:solidFill>
                <a:srgbClr val="C00000"/>
              </a:solidFill>
              <a:latin typeface="Century Gothic" pitchFamily="34" charset="0"/>
            </a:endParaRPr>
          </a:p>
        </p:txBody>
      </p:sp>
      <p:sp>
        <p:nvSpPr>
          <p:cNvPr id="10" name="Прямоугольник 9"/>
          <p:cNvSpPr/>
          <p:nvPr/>
        </p:nvSpPr>
        <p:spPr>
          <a:xfrm>
            <a:off x="1016232" y="1415263"/>
            <a:ext cx="1337169" cy="908553"/>
          </a:xfrm>
          <a:prstGeom prst="rect">
            <a:avLst/>
          </a:prstGeom>
        </p:spPr>
        <p:txBody>
          <a:bodyPr wrap="none" lIns="107287" tIns="53643" rIns="107287" bIns="53643" anchor="b">
            <a:spAutoFit/>
          </a:bodyPr>
          <a:lstStyle/>
          <a:p>
            <a:r>
              <a:rPr lang="ru-RU" sz="5200" b="1" dirty="0" smtClean="0">
                <a:solidFill>
                  <a:schemeClr val="tx1">
                    <a:lumMod val="50000"/>
                    <a:lumOff val="50000"/>
                  </a:schemeClr>
                </a:solidFill>
                <a:latin typeface="Century Gothic" pitchFamily="34" charset="0"/>
              </a:rPr>
              <a:t>100</a:t>
            </a:r>
          </a:p>
        </p:txBody>
      </p:sp>
      <p:cxnSp>
        <p:nvCxnSpPr>
          <p:cNvPr id="11" name="Прямая соединительная линия 10"/>
          <p:cNvCxnSpPr/>
          <p:nvPr/>
        </p:nvCxnSpPr>
        <p:spPr>
          <a:xfrm flipV="1">
            <a:off x="1001192" y="1566365"/>
            <a:ext cx="1206500" cy="67733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975792" y="1583299"/>
            <a:ext cx="1206500" cy="67733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1200136" y="2220984"/>
            <a:ext cx="1002141" cy="323777"/>
          </a:xfrm>
          <a:prstGeom prst="rect">
            <a:avLst/>
          </a:prstGeom>
        </p:spPr>
        <p:txBody>
          <a:bodyPr wrap="none" lIns="107287" tIns="53643" rIns="107287" bIns="53643">
            <a:spAutoFit/>
          </a:bodyPr>
          <a:lstStyle/>
          <a:p>
            <a:r>
              <a:rPr lang="ru-RU" sz="1400" b="1" dirty="0" smtClean="0">
                <a:solidFill>
                  <a:schemeClr val="tx1">
                    <a:lumMod val="50000"/>
                    <a:lumOff val="50000"/>
                  </a:schemeClr>
                </a:solidFill>
                <a:latin typeface="Century Gothic" pitchFamily="34" charset="0"/>
              </a:rPr>
              <a:t>млн руб.</a:t>
            </a:r>
            <a:endParaRPr lang="ru-RU" sz="1400" dirty="0">
              <a:solidFill>
                <a:schemeClr val="tx1">
                  <a:lumMod val="50000"/>
                  <a:lumOff val="50000"/>
                </a:schemeClr>
              </a:solidFill>
              <a:latin typeface="Century Gothic" pitchFamily="34" charset="0"/>
            </a:endParaRPr>
          </a:p>
        </p:txBody>
      </p:sp>
      <p:sp>
        <p:nvSpPr>
          <p:cNvPr id="14" name="Прямоугольник 13"/>
          <p:cNvSpPr/>
          <p:nvPr/>
        </p:nvSpPr>
        <p:spPr>
          <a:xfrm>
            <a:off x="2268792" y="1414799"/>
            <a:ext cx="963669" cy="908553"/>
          </a:xfrm>
          <a:prstGeom prst="rect">
            <a:avLst/>
          </a:prstGeom>
        </p:spPr>
        <p:txBody>
          <a:bodyPr wrap="none" lIns="107287" tIns="53643" rIns="107287" bIns="53643" anchor="b">
            <a:spAutoFit/>
          </a:bodyPr>
          <a:lstStyle/>
          <a:p>
            <a:r>
              <a:rPr lang="ru-RU" sz="5200" b="1" dirty="0" smtClean="0">
                <a:solidFill>
                  <a:srgbClr val="C00000"/>
                </a:solidFill>
                <a:latin typeface="Century Gothic" pitchFamily="34" charset="0"/>
              </a:rPr>
              <a:t>50</a:t>
            </a:r>
          </a:p>
        </p:txBody>
      </p:sp>
      <p:sp>
        <p:nvSpPr>
          <p:cNvPr id="15" name="Прямоугольник 14"/>
          <p:cNvSpPr/>
          <p:nvPr/>
        </p:nvSpPr>
        <p:spPr>
          <a:xfrm>
            <a:off x="2260833" y="2220520"/>
            <a:ext cx="1002141" cy="323777"/>
          </a:xfrm>
          <a:prstGeom prst="rect">
            <a:avLst/>
          </a:prstGeom>
        </p:spPr>
        <p:txBody>
          <a:bodyPr wrap="none" lIns="107287" tIns="53643" rIns="107287" bIns="53643">
            <a:spAutoFit/>
          </a:bodyPr>
          <a:lstStyle/>
          <a:p>
            <a:r>
              <a:rPr lang="ru-RU" sz="1400" b="1" dirty="0" smtClean="0">
                <a:solidFill>
                  <a:srgbClr val="C00000"/>
                </a:solidFill>
                <a:latin typeface="Century Gothic" pitchFamily="34" charset="0"/>
              </a:rPr>
              <a:t>млн руб.</a:t>
            </a:r>
            <a:endParaRPr lang="ru-RU" sz="1400" dirty="0">
              <a:solidFill>
                <a:srgbClr val="C00000"/>
              </a:solidFill>
              <a:latin typeface="Century Gothic" pitchFamily="34" charset="0"/>
            </a:endParaRPr>
          </a:p>
        </p:txBody>
      </p:sp>
      <p:sp>
        <p:nvSpPr>
          <p:cNvPr id="17" name="Прямоугольник 16"/>
          <p:cNvSpPr/>
          <p:nvPr/>
        </p:nvSpPr>
        <p:spPr>
          <a:xfrm>
            <a:off x="3857192" y="1331487"/>
            <a:ext cx="2424855" cy="2484380"/>
          </a:xfrm>
          <a:prstGeom prst="rect">
            <a:avLst/>
          </a:prstGeom>
          <a:solidFill>
            <a:schemeClr val="bg1">
              <a:lumMod val="9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dirty="0">
              <a:latin typeface="Century Gothic" pitchFamily="34" charset="0"/>
            </a:endParaRPr>
          </a:p>
        </p:txBody>
      </p:sp>
      <p:sp>
        <p:nvSpPr>
          <p:cNvPr id="18" name="Прямоугольник 17"/>
          <p:cNvSpPr/>
          <p:nvPr/>
        </p:nvSpPr>
        <p:spPr>
          <a:xfrm>
            <a:off x="4064195" y="2678878"/>
            <a:ext cx="2080864" cy="834686"/>
          </a:xfrm>
          <a:prstGeom prst="rect">
            <a:avLst/>
          </a:prstGeom>
        </p:spPr>
        <p:txBody>
          <a:bodyPr wrap="square" lIns="107287" tIns="53643" rIns="107287" bIns="53643">
            <a:spAutoFit/>
          </a:bodyPr>
          <a:lstStyle/>
          <a:p>
            <a:pPr>
              <a:lnSpc>
                <a:spcPct val="80000"/>
              </a:lnSpc>
            </a:pPr>
            <a:r>
              <a:rPr lang="ru-RU" sz="1300" dirty="0" smtClean="0">
                <a:latin typeface="Century Gothic" pitchFamily="34" charset="0"/>
              </a:rPr>
              <a:t>Максимальный срок предоставления льгот</a:t>
            </a:r>
          </a:p>
          <a:p>
            <a:pPr>
              <a:lnSpc>
                <a:spcPct val="80000"/>
              </a:lnSpc>
            </a:pPr>
            <a:r>
              <a:rPr lang="ru-RU" sz="1100" i="1" dirty="0" smtClean="0">
                <a:solidFill>
                  <a:schemeClr val="tx1">
                    <a:lumMod val="50000"/>
                    <a:lumOff val="50000"/>
                  </a:schemeClr>
                </a:solidFill>
                <a:latin typeface="Century Gothic" pitchFamily="34" charset="0"/>
              </a:rPr>
              <a:t>(в зависимости от объема инвестиций и места реализации проекта)</a:t>
            </a:r>
            <a:endParaRPr lang="ru-RU" sz="1100" b="1" dirty="0">
              <a:solidFill>
                <a:schemeClr val="tx1">
                  <a:lumMod val="50000"/>
                  <a:lumOff val="50000"/>
                </a:schemeClr>
              </a:solidFill>
              <a:latin typeface="Century Gothic" pitchFamily="34" charset="0"/>
            </a:endParaRPr>
          </a:p>
        </p:txBody>
      </p:sp>
      <p:sp>
        <p:nvSpPr>
          <p:cNvPr id="19" name="Прямоугольник 18"/>
          <p:cNvSpPr/>
          <p:nvPr/>
        </p:nvSpPr>
        <p:spPr>
          <a:xfrm>
            <a:off x="4377637" y="1416066"/>
            <a:ext cx="590170" cy="908553"/>
          </a:xfrm>
          <a:prstGeom prst="rect">
            <a:avLst/>
          </a:prstGeom>
        </p:spPr>
        <p:txBody>
          <a:bodyPr wrap="none" lIns="107287" tIns="53643" rIns="107287" bIns="53643" anchor="b">
            <a:spAutoFit/>
          </a:bodyPr>
          <a:lstStyle/>
          <a:p>
            <a:r>
              <a:rPr lang="ru-RU" sz="5200" b="1" dirty="0" smtClean="0">
                <a:solidFill>
                  <a:schemeClr val="tx1">
                    <a:lumMod val="50000"/>
                    <a:lumOff val="50000"/>
                  </a:schemeClr>
                </a:solidFill>
                <a:latin typeface="Century Gothic" pitchFamily="34" charset="0"/>
              </a:rPr>
              <a:t>5</a:t>
            </a:r>
          </a:p>
        </p:txBody>
      </p:sp>
      <p:grpSp>
        <p:nvGrpSpPr>
          <p:cNvPr id="2" name="Группа 24"/>
          <p:cNvGrpSpPr/>
          <p:nvPr/>
        </p:nvGrpSpPr>
        <p:grpSpPr>
          <a:xfrm>
            <a:off x="4329378" y="1567167"/>
            <a:ext cx="609973" cy="694267"/>
            <a:chOff x="577651" y="3333497"/>
            <a:chExt cx="1231900" cy="520700"/>
          </a:xfrm>
        </p:grpSpPr>
        <p:cxnSp>
          <p:nvCxnSpPr>
            <p:cNvPr id="20" name="Прямая соединительная линия 19"/>
            <p:cNvCxnSpPr/>
            <p:nvPr/>
          </p:nvCxnSpPr>
          <p:spPr>
            <a:xfrm flipV="1">
              <a:off x="603051" y="3333497"/>
              <a:ext cx="1206500" cy="508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577651" y="3346197"/>
              <a:ext cx="1206500" cy="508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2" name="Прямоугольник 21"/>
          <p:cNvSpPr/>
          <p:nvPr/>
        </p:nvSpPr>
        <p:spPr>
          <a:xfrm>
            <a:off x="4419230" y="2221787"/>
            <a:ext cx="526050" cy="323777"/>
          </a:xfrm>
          <a:prstGeom prst="rect">
            <a:avLst/>
          </a:prstGeom>
        </p:spPr>
        <p:txBody>
          <a:bodyPr wrap="none" lIns="107287" tIns="53643" rIns="107287" bIns="53643">
            <a:spAutoFit/>
          </a:bodyPr>
          <a:lstStyle/>
          <a:p>
            <a:r>
              <a:rPr lang="ru-RU" sz="1400" b="1" dirty="0" smtClean="0">
                <a:solidFill>
                  <a:schemeClr val="tx1">
                    <a:lumMod val="50000"/>
                    <a:lumOff val="50000"/>
                  </a:schemeClr>
                </a:solidFill>
                <a:latin typeface="Century Gothic" pitchFamily="34" charset="0"/>
              </a:rPr>
              <a:t>лет</a:t>
            </a:r>
            <a:endParaRPr lang="ru-RU" sz="1400" dirty="0">
              <a:solidFill>
                <a:schemeClr val="tx1">
                  <a:lumMod val="50000"/>
                  <a:lumOff val="50000"/>
                </a:schemeClr>
              </a:solidFill>
              <a:latin typeface="Century Gothic" pitchFamily="34" charset="0"/>
            </a:endParaRPr>
          </a:p>
        </p:txBody>
      </p:sp>
      <p:sp>
        <p:nvSpPr>
          <p:cNvPr id="23" name="Прямоугольник 22"/>
          <p:cNvSpPr/>
          <p:nvPr/>
        </p:nvSpPr>
        <p:spPr>
          <a:xfrm>
            <a:off x="4968972" y="1415602"/>
            <a:ext cx="590170" cy="908553"/>
          </a:xfrm>
          <a:prstGeom prst="rect">
            <a:avLst/>
          </a:prstGeom>
        </p:spPr>
        <p:txBody>
          <a:bodyPr wrap="none" lIns="107287" tIns="53643" rIns="107287" bIns="53643" anchor="b">
            <a:spAutoFit/>
          </a:bodyPr>
          <a:lstStyle/>
          <a:p>
            <a:r>
              <a:rPr lang="ru-RU" sz="5200" b="1" dirty="0" smtClean="0">
                <a:solidFill>
                  <a:srgbClr val="C00000"/>
                </a:solidFill>
                <a:latin typeface="Century Gothic" pitchFamily="34" charset="0"/>
              </a:rPr>
              <a:t>8</a:t>
            </a:r>
          </a:p>
        </p:txBody>
      </p:sp>
      <p:sp>
        <p:nvSpPr>
          <p:cNvPr id="24" name="Прямоугольник 23"/>
          <p:cNvSpPr/>
          <p:nvPr/>
        </p:nvSpPr>
        <p:spPr>
          <a:xfrm>
            <a:off x="4961011" y="2221323"/>
            <a:ext cx="526050" cy="323777"/>
          </a:xfrm>
          <a:prstGeom prst="rect">
            <a:avLst/>
          </a:prstGeom>
        </p:spPr>
        <p:txBody>
          <a:bodyPr wrap="none" lIns="107287" tIns="53643" rIns="107287" bIns="53643">
            <a:spAutoFit/>
          </a:bodyPr>
          <a:lstStyle/>
          <a:p>
            <a:r>
              <a:rPr lang="ru-RU" sz="1400" b="1" dirty="0" smtClean="0">
                <a:solidFill>
                  <a:srgbClr val="C00000"/>
                </a:solidFill>
                <a:latin typeface="Century Gothic" pitchFamily="34" charset="0"/>
              </a:rPr>
              <a:t>лет</a:t>
            </a:r>
            <a:endParaRPr lang="ru-RU" sz="1400" dirty="0">
              <a:solidFill>
                <a:srgbClr val="C00000"/>
              </a:solidFill>
              <a:latin typeface="Century Gothic" pitchFamily="34" charset="0"/>
            </a:endParaRPr>
          </a:p>
        </p:txBody>
      </p:sp>
      <p:sp>
        <p:nvSpPr>
          <p:cNvPr id="26" name="Прямоугольник 25"/>
          <p:cNvSpPr/>
          <p:nvPr/>
        </p:nvSpPr>
        <p:spPr>
          <a:xfrm>
            <a:off x="6516216" y="1331487"/>
            <a:ext cx="2219548" cy="2484380"/>
          </a:xfrm>
          <a:prstGeom prst="rect">
            <a:avLst/>
          </a:prstGeom>
          <a:solidFill>
            <a:schemeClr val="bg1">
              <a:lumMod val="9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dirty="0">
              <a:latin typeface="Century Gothic" pitchFamily="34" charset="0"/>
            </a:endParaRPr>
          </a:p>
        </p:txBody>
      </p:sp>
      <p:sp>
        <p:nvSpPr>
          <p:cNvPr id="27" name="Прямоугольник 26"/>
          <p:cNvSpPr/>
          <p:nvPr/>
        </p:nvSpPr>
        <p:spPr>
          <a:xfrm>
            <a:off x="6851451" y="2678878"/>
            <a:ext cx="1699617" cy="908553"/>
          </a:xfrm>
          <a:prstGeom prst="rect">
            <a:avLst/>
          </a:prstGeom>
        </p:spPr>
        <p:txBody>
          <a:bodyPr wrap="square" lIns="107287" tIns="53643" rIns="107287" bIns="53643">
            <a:spAutoFit/>
          </a:bodyPr>
          <a:lstStyle/>
          <a:p>
            <a:pPr>
              <a:lnSpc>
                <a:spcPct val="80000"/>
              </a:lnSpc>
            </a:pPr>
            <a:r>
              <a:rPr lang="ru-RU" sz="1300" dirty="0" smtClean="0">
                <a:latin typeface="Century Gothic" pitchFamily="34" charset="0"/>
              </a:rPr>
              <a:t>Льготы по налогу на имущество впервые распространены</a:t>
            </a:r>
          </a:p>
          <a:p>
            <a:pPr>
              <a:lnSpc>
                <a:spcPct val="80000"/>
              </a:lnSpc>
            </a:pPr>
            <a:r>
              <a:rPr lang="ru-RU" sz="1300" dirty="0" smtClean="0">
                <a:latin typeface="Century Gothic" pitchFamily="34" charset="0"/>
              </a:rPr>
              <a:t>на филиалы</a:t>
            </a:r>
          </a:p>
        </p:txBody>
      </p:sp>
      <p:sp>
        <p:nvSpPr>
          <p:cNvPr id="35" name="Прямоугольник 34"/>
          <p:cNvSpPr/>
          <p:nvPr/>
        </p:nvSpPr>
        <p:spPr>
          <a:xfrm>
            <a:off x="6816948" y="1745414"/>
            <a:ext cx="1782804" cy="462277"/>
          </a:xfrm>
          <a:prstGeom prst="rect">
            <a:avLst/>
          </a:prstGeom>
        </p:spPr>
        <p:txBody>
          <a:bodyPr wrap="none" lIns="107287" tIns="53643" rIns="107287" bIns="53643" anchor="b">
            <a:spAutoFit/>
          </a:bodyPr>
          <a:lstStyle/>
          <a:p>
            <a:r>
              <a:rPr lang="ru-RU" sz="2300" b="1" dirty="0" smtClean="0">
                <a:solidFill>
                  <a:srgbClr val="C00000"/>
                </a:solidFill>
                <a:latin typeface="Century Gothic" pitchFamily="34" charset="0"/>
              </a:rPr>
              <a:t>+филиалы</a:t>
            </a:r>
          </a:p>
        </p:txBody>
      </p:sp>
      <p:sp>
        <p:nvSpPr>
          <p:cNvPr id="36" name="Прямоугольник 35"/>
          <p:cNvSpPr/>
          <p:nvPr/>
        </p:nvSpPr>
        <p:spPr>
          <a:xfrm>
            <a:off x="624259" y="4402475"/>
            <a:ext cx="8083805" cy="1371019"/>
          </a:xfrm>
          <a:prstGeom prst="rect">
            <a:avLst/>
          </a:prstGeom>
          <a:solidFill>
            <a:schemeClr val="bg1">
              <a:lumMod val="9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dirty="0">
              <a:latin typeface="Century Gothic" pitchFamily="34" charset="0"/>
            </a:endParaRPr>
          </a:p>
        </p:txBody>
      </p:sp>
      <p:sp>
        <p:nvSpPr>
          <p:cNvPr id="37" name="Прямоугольник 36"/>
          <p:cNvSpPr/>
          <p:nvPr/>
        </p:nvSpPr>
        <p:spPr>
          <a:xfrm>
            <a:off x="768276" y="4594495"/>
            <a:ext cx="7759036" cy="1022430"/>
          </a:xfrm>
          <a:prstGeom prst="rect">
            <a:avLst/>
          </a:prstGeom>
        </p:spPr>
        <p:txBody>
          <a:bodyPr wrap="square" lIns="107287" tIns="53643" rIns="107287" bIns="53643">
            <a:spAutoFit/>
          </a:bodyPr>
          <a:lstStyle/>
          <a:p>
            <a:pPr>
              <a:lnSpc>
                <a:spcPct val="90000"/>
              </a:lnSpc>
            </a:pPr>
            <a:r>
              <a:rPr lang="ru-RU" sz="1600" b="1" dirty="0" smtClean="0">
                <a:latin typeface="Century Gothic" pitchFamily="34" charset="0"/>
              </a:rPr>
              <a:t>Введен «зональный» подход</a:t>
            </a:r>
          </a:p>
          <a:p>
            <a:pPr>
              <a:lnSpc>
                <a:spcPct val="90000"/>
              </a:lnSpc>
            </a:pPr>
            <a:r>
              <a:rPr lang="ru-RU" sz="1300" dirty="0" smtClean="0">
                <a:solidFill>
                  <a:srgbClr val="C00000"/>
                </a:solidFill>
                <a:latin typeface="Century Gothic" pitchFamily="34" charset="0"/>
              </a:rPr>
              <a:t>н</a:t>
            </a:r>
            <a:r>
              <a:rPr lang="ru-RU" sz="1300" i="1" dirty="0" smtClean="0">
                <a:solidFill>
                  <a:srgbClr val="C00000"/>
                </a:solidFill>
                <a:latin typeface="Century Gothic" pitchFamily="34" charset="0"/>
              </a:rPr>
              <a:t>аибольшая поддержка будет предоставлена  инвесторам на территории «восточных» районов </a:t>
            </a:r>
            <a:r>
              <a:rPr lang="ru-RU" sz="1200" i="1" dirty="0" smtClean="0">
                <a:solidFill>
                  <a:schemeClr val="tx1">
                    <a:lumMod val="50000"/>
                    <a:lumOff val="50000"/>
                  </a:schemeClr>
                </a:solidFill>
                <a:latin typeface="Century Gothic" pitchFamily="34" charset="0"/>
              </a:rPr>
              <a:t>(Бабушкинский, Великоустюгский, Кичменгско-Городецкий, Никольский, Нюксенский, Тарногский и Тотемский районы) находящихся в связи с удаленностью от центра в менее выгодных экономических условиях ведения бизнеса. </a:t>
            </a:r>
            <a:endParaRPr lang="ru-RU" sz="1400" dirty="0" smtClean="0">
              <a:solidFill>
                <a:schemeClr val="tx1">
                  <a:lumMod val="50000"/>
                  <a:lumOff val="50000"/>
                </a:schemeClr>
              </a:solidFill>
              <a:latin typeface="Century Gothic" pitchFamily="34" charset="0"/>
            </a:endParaRPr>
          </a:p>
        </p:txBody>
      </p:sp>
      <p:pic>
        <p:nvPicPr>
          <p:cNvPr id="28" name="Picture 2"/>
          <p:cNvPicPr>
            <a:picLocks noChangeAspect="1" noChangeArrowheads="1"/>
          </p:cNvPicPr>
          <p:nvPr/>
        </p:nvPicPr>
        <p:blipFill>
          <a:blip r:embed="rId3" cstate="print"/>
          <a:srcRect l="397"/>
          <a:stretch>
            <a:fillRect/>
          </a:stretch>
        </p:blipFill>
        <p:spPr bwMode="auto">
          <a:xfrm>
            <a:off x="1376" y="-20472"/>
            <a:ext cx="8909721" cy="551536"/>
          </a:xfrm>
          <a:prstGeom prst="rect">
            <a:avLst/>
          </a:prstGeom>
          <a:noFill/>
          <a:ln w="9525">
            <a:noFill/>
            <a:miter lim="800000"/>
            <a:headEnd/>
            <a:tailEnd/>
          </a:ln>
        </p:spPr>
      </p:pic>
      <p:sp>
        <p:nvSpPr>
          <p:cNvPr id="29" name="Rectangle 5">
            <a:extLst>
              <a:ext uri="{FF2B5EF4-FFF2-40B4-BE49-F238E27FC236}">
                <a16:creationId xmlns:a16="http://schemas.microsoft.com/office/drawing/2014/main" xmlns="" id="{BCB686DF-C207-4E07-B328-B7C2923CD445}"/>
              </a:ext>
            </a:extLst>
          </p:cNvPr>
          <p:cNvSpPr>
            <a:spLocks noChangeArrowheads="1"/>
          </p:cNvSpPr>
          <p:nvPr/>
        </p:nvSpPr>
        <p:spPr bwMode="auto">
          <a:xfrm>
            <a:off x="467117" y="39241"/>
            <a:ext cx="5052448" cy="310564"/>
          </a:xfrm>
          <a:prstGeom prst="rect">
            <a:avLst/>
          </a:prstGeom>
          <a:noFill/>
          <a:ln w="9525">
            <a:noFill/>
            <a:miter lim="800000"/>
            <a:headEnd/>
            <a:tailEnd/>
          </a:ln>
          <a:effectLst>
            <a:prstShdw prst="shdw17" dist="17961" dir="2700000">
              <a:srgbClr val="2F4D71"/>
            </a:prstShdw>
          </a:effectLst>
        </p:spPr>
        <p:txBody>
          <a:bodyPr wrap="square" lIns="124683" tIns="62340" rIns="124683" bIns="6234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smtClean="0">
                <a:latin typeface="Century Gothic" pitchFamily="34" charset="0"/>
                <a:cs typeface="Times New Roman" pitchFamily="18" charset="0"/>
              </a:rPr>
              <a:t>Вологодская область: </a:t>
            </a:r>
            <a:r>
              <a:rPr lang="ru-RU" sz="1200" b="1" dirty="0" smtClean="0">
                <a:latin typeface="Century Gothic" pitchFamily="34" charset="0"/>
                <a:cs typeface="Times New Roman" pitchFamily="18" charset="0"/>
              </a:rPr>
              <a:t>ОПТИМИЗАЦИЯ НАЛОГООБЛОЖЕНИЯ</a:t>
            </a:r>
            <a:endParaRPr lang="ru-RU" sz="1200" b="1" dirty="0">
              <a:latin typeface="Century Gothic" pitchFamily="34" charset="0"/>
              <a:cs typeface="Times New Roman" pitchFamily="18" charset="0"/>
            </a:endParaRPr>
          </a:p>
        </p:txBody>
      </p:sp>
      <p:pic>
        <p:nvPicPr>
          <p:cNvPr id="30" name="Picture 4"/>
          <p:cNvPicPr>
            <a:picLocks noChangeAspect="1" noChangeArrowheads="1"/>
          </p:cNvPicPr>
          <p:nvPr/>
        </p:nvPicPr>
        <p:blipFill>
          <a:blip r:embed="rId4" cstate="print"/>
          <a:srcRect r="5652" b="2711"/>
          <a:stretch>
            <a:fillRect/>
          </a:stretch>
        </p:blipFill>
        <p:spPr bwMode="auto">
          <a:xfrm>
            <a:off x="119270" y="97673"/>
            <a:ext cx="405102" cy="456387"/>
          </a:xfrm>
          <a:prstGeom prst="rect">
            <a:avLst/>
          </a:prstGeom>
          <a:noFill/>
          <a:ln w="9525">
            <a:noFill/>
            <a:miter lim="800000"/>
            <a:headEnd/>
            <a:tailEnd/>
          </a:ln>
        </p:spPr>
      </p:pic>
      <p:sp>
        <p:nvSpPr>
          <p:cNvPr id="40" name="Номер слайда 1"/>
          <p:cNvSpPr>
            <a:spLocks noGrp="1"/>
          </p:cNvSpPr>
          <p:nvPr>
            <p:ph type="sldNum" sz="quarter" idx="12"/>
          </p:nvPr>
        </p:nvSpPr>
        <p:spPr>
          <a:xfrm>
            <a:off x="7003070" y="6356351"/>
            <a:ext cx="2057400" cy="365125"/>
          </a:xfrm>
        </p:spPr>
        <p:txBody>
          <a:bodyPr/>
          <a:lstStyle/>
          <a:p>
            <a:fld id="{E4FE80C3-7952-4414-BE17-6314168CCAF9}" type="slidenum">
              <a:rPr lang="ru-RU" smtClean="0"/>
              <a:pPr/>
              <a:t>1</a:t>
            </a:fld>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91269"/>
            <a:ext cx="3898776" cy="4525963"/>
          </a:xfrm>
        </p:spPr>
        <p:txBody>
          <a:bodyPr>
            <a:noAutofit/>
          </a:bodyPr>
          <a:lstStyle/>
          <a:p>
            <a:pPr marL="0" indent="11113">
              <a:lnSpc>
                <a:spcPct val="100000"/>
              </a:lnSpc>
              <a:spcBef>
                <a:spcPts val="0"/>
              </a:spcBef>
              <a:buNone/>
            </a:pPr>
            <a:r>
              <a:rPr lang="ru-RU" sz="1050" b="1" dirty="0" smtClean="0">
                <a:solidFill>
                  <a:srgbClr val="C00000"/>
                </a:solidFill>
                <a:latin typeface="Century Gothic" pitchFamily="34" charset="0"/>
              </a:rPr>
              <a:t>ГРУППА </a:t>
            </a:r>
            <a:r>
              <a:rPr lang="ru-RU" sz="1050" b="1" dirty="0">
                <a:solidFill>
                  <a:srgbClr val="C00000"/>
                </a:solidFill>
                <a:latin typeface="Century Gothic" pitchFamily="34" charset="0"/>
              </a:rPr>
              <a:t>ПО ВОПРОСАМ </a:t>
            </a:r>
            <a:r>
              <a:rPr lang="ru-RU" sz="1050" b="1" dirty="0" smtClean="0">
                <a:solidFill>
                  <a:srgbClr val="C00000"/>
                </a:solidFill>
                <a:latin typeface="Century Gothic" pitchFamily="34" charset="0"/>
              </a:rPr>
              <a:t>РАЗВИТИЯ</a:t>
            </a:r>
          </a:p>
          <a:p>
            <a:pPr marL="0" indent="11113">
              <a:lnSpc>
                <a:spcPct val="100000"/>
              </a:lnSpc>
              <a:spcBef>
                <a:spcPts val="0"/>
              </a:spcBef>
              <a:buNone/>
            </a:pPr>
            <a:r>
              <a:rPr lang="ru-RU" sz="1050" b="1" dirty="0" smtClean="0">
                <a:solidFill>
                  <a:srgbClr val="C00000"/>
                </a:solidFill>
                <a:latin typeface="Century Gothic" pitchFamily="34" charset="0"/>
              </a:rPr>
              <a:t>ПИЩЕВОЙ </a:t>
            </a:r>
            <a:r>
              <a:rPr lang="ru-RU" sz="1050" b="1" dirty="0">
                <a:solidFill>
                  <a:srgbClr val="C00000"/>
                </a:solidFill>
                <a:latin typeface="Century Gothic" pitchFamily="34" charset="0"/>
              </a:rPr>
              <a:t>ПРОМЫШЛЕННОСТИ </a:t>
            </a:r>
            <a:endParaRPr lang="ru-RU" sz="1050" dirty="0">
              <a:solidFill>
                <a:srgbClr val="C00000"/>
              </a:solidFill>
              <a:latin typeface="Century Gothic" pitchFamily="34" charset="0"/>
            </a:endParaRPr>
          </a:p>
          <a:p>
            <a:pPr marL="0" indent="11113">
              <a:buNone/>
            </a:pPr>
            <a:endParaRPr lang="ru-RU" sz="600" dirty="0" smtClean="0">
              <a:latin typeface="Century Gothic" pitchFamily="34" charset="0"/>
            </a:endParaRPr>
          </a:p>
          <a:p>
            <a:pPr marL="0" indent="11113">
              <a:buNone/>
            </a:pPr>
            <a:r>
              <a:rPr lang="ru-RU" sz="1050" dirty="0" smtClean="0">
                <a:latin typeface="Century Gothic" pitchFamily="34" charset="0"/>
              </a:rPr>
              <a:t>Сергей </a:t>
            </a:r>
            <a:r>
              <a:rPr lang="ru-RU" sz="1050" dirty="0">
                <a:latin typeface="Century Gothic" pitchFamily="34" charset="0"/>
              </a:rPr>
              <a:t>Евгеньевич Поромонов, начальник Департамента сельского хозяйства и продовольственных ресурсов области </a:t>
            </a:r>
          </a:p>
          <a:p>
            <a:pPr marL="0" indent="11113">
              <a:buNone/>
            </a:pPr>
            <a:r>
              <a:rPr lang="ru-RU" sz="1050" b="1" dirty="0">
                <a:latin typeface="Century Gothic" pitchFamily="34" charset="0"/>
              </a:rPr>
              <a:t>Адрес: </a:t>
            </a:r>
            <a:r>
              <a:rPr lang="ru-RU" sz="1050" dirty="0">
                <a:latin typeface="Century Gothic" pitchFamily="34" charset="0"/>
              </a:rPr>
              <a:t>160000, г. Вологда, ул. Предтеченская, д. 19</a:t>
            </a:r>
            <a:br>
              <a:rPr lang="ru-RU" sz="1050" dirty="0">
                <a:latin typeface="Century Gothic" pitchFamily="34" charset="0"/>
              </a:rPr>
            </a:br>
            <a:r>
              <a:rPr lang="ru-RU" sz="1050" b="1" dirty="0">
                <a:latin typeface="Century Gothic" pitchFamily="34" charset="0"/>
              </a:rPr>
              <a:t>Телефон: </a:t>
            </a:r>
            <a:r>
              <a:rPr lang="ru-RU" sz="1050" dirty="0">
                <a:latin typeface="Century Gothic" pitchFamily="34" charset="0"/>
              </a:rPr>
              <a:t>23-01-20 </a:t>
            </a:r>
            <a:r>
              <a:rPr lang="ru-RU" sz="1050" b="1" dirty="0">
                <a:latin typeface="Century Gothic" pitchFamily="34" charset="0"/>
              </a:rPr>
              <a:t>Факс: </a:t>
            </a:r>
            <a:r>
              <a:rPr lang="ru-RU" sz="1050" dirty="0">
                <a:latin typeface="Century Gothic" pitchFamily="34" charset="0"/>
              </a:rPr>
              <a:t>23-01-20 доб. 0290</a:t>
            </a:r>
            <a:br>
              <a:rPr lang="ru-RU" sz="1050" dirty="0">
                <a:latin typeface="Century Gothic" pitchFamily="34" charset="0"/>
              </a:rPr>
            </a:br>
            <a:r>
              <a:rPr lang="ru-RU" sz="1050" b="1" dirty="0">
                <a:latin typeface="Century Gothic" pitchFamily="34" charset="0"/>
              </a:rPr>
              <a:t>E-mail: </a:t>
            </a:r>
            <a:r>
              <a:rPr lang="ru-RU" sz="1050" dirty="0">
                <a:latin typeface="Century Gothic" pitchFamily="34" charset="0"/>
              </a:rPr>
              <a:t>Depagro@gov35.ru</a:t>
            </a:r>
          </a:p>
          <a:p>
            <a:pPr marL="0" indent="11113">
              <a:buNone/>
            </a:pPr>
            <a:endParaRPr lang="ru-RU" sz="1050" b="1" dirty="0" smtClean="0">
              <a:latin typeface="Century Gothic" pitchFamily="34" charset="0"/>
            </a:endParaRPr>
          </a:p>
          <a:p>
            <a:pPr marL="0" indent="11113">
              <a:lnSpc>
                <a:spcPct val="100000"/>
              </a:lnSpc>
              <a:spcBef>
                <a:spcPts val="0"/>
              </a:spcBef>
              <a:buNone/>
            </a:pPr>
            <a:r>
              <a:rPr lang="ru-RU" sz="1050" b="1" dirty="0" smtClean="0">
                <a:solidFill>
                  <a:srgbClr val="C00000"/>
                </a:solidFill>
                <a:latin typeface="Century Gothic" pitchFamily="34" charset="0"/>
              </a:rPr>
              <a:t>ГРУППА </a:t>
            </a:r>
            <a:r>
              <a:rPr lang="ru-RU" sz="1050" b="1" dirty="0">
                <a:solidFill>
                  <a:srgbClr val="C00000"/>
                </a:solidFill>
                <a:latin typeface="Century Gothic" pitchFamily="34" charset="0"/>
              </a:rPr>
              <a:t>ПО ВОПРОСАМ </a:t>
            </a:r>
            <a:r>
              <a:rPr lang="ru-RU" sz="1050" b="1" dirty="0" smtClean="0">
                <a:solidFill>
                  <a:srgbClr val="C00000"/>
                </a:solidFill>
                <a:latin typeface="Century Gothic" pitchFamily="34" charset="0"/>
              </a:rPr>
              <a:t>РАЗВИТИЯ</a:t>
            </a:r>
          </a:p>
          <a:p>
            <a:pPr marL="0" indent="11113">
              <a:lnSpc>
                <a:spcPct val="100000"/>
              </a:lnSpc>
              <a:spcBef>
                <a:spcPts val="0"/>
              </a:spcBef>
              <a:buNone/>
            </a:pPr>
            <a:r>
              <a:rPr lang="ru-RU" sz="1050" b="1" dirty="0" smtClean="0">
                <a:solidFill>
                  <a:srgbClr val="C00000"/>
                </a:solidFill>
                <a:latin typeface="Century Gothic" pitchFamily="34" charset="0"/>
              </a:rPr>
              <a:t>СТРОИТЕЛЬНОЙ </a:t>
            </a:r>
            <a:r>
              <a:rPr lang="ru-RU" sz="1050" b="1" dirty="0">
                <a:solidFill>
                  <a:srgbClr val="C00000"/>
                </a:solidFill>
                <a:latin typeface="Century Gothic" pitchFamily="34" charset="0"/>
              </a:rPr>
              <a:t>ОТРАСЛИ</a:t>
            </a:r>
          </a:p>
          <a:p>
            <a:pPr marL="0" indent="11113">
              <a:buNone/>
            </a:pPr>
            <a:endParaRPr lang="ru-RU" sz="600" dirty="0">
              <a:latin typeface="Century Gothic" pitchFamily="34" charset="0"/>
            </a:endParaRPr>
          </a:p>
          <a:p>
            <a:pPr marL="0" indent="11113">
              <a:buNone/>
            </a:pPr>
            <a:r>
              <a:rPr lang="ru-RU" sz="1050" dirty="0">
                <a:latin typeface="Century Gothic" pitchFamily="34" charset="0"/>
              </a:rPr>
              <a:t>Дмитрий Александрович Буслаев, начальник Департамента строительства области </a:t>
            </a:r>
          </a:p>
          <a:p>
            <a:pPr marL="0" indent="11113">
              <a:buNone/>
            </a:pPr>
            <a:r>
              <a:rPr lang="ru-RU" sz="1050" b="1" dirty="0">
                <a:latin typeface="Century Gothic" pitchFamily="34" charset="0"/>
              </a:rPr>
              <a:t>Адрес: </a:t>
            </a:r>
            <a:r>
              <a:rPr lang="ru-RU" sz="1050" dirty="0">
                <a:latin typeface="Century Gothic" pitchFamily="34" charset="0"/>
              </a:rPr>
              <a:t>160000, г. Вологда, ул. Герцена, д. 27</a:t>
            </a:r>
            <a:br>
              <a:rPr lang="ru-RU" sz="1050" dirty="0">
                <a:latin typeface="Century Gothic" pitchFamily="34" charset="0"/>
              </a:rPr>
            </a:br>
            <a:r>
              <a:rPr lang="ru-RU" sz="1050" b="1" dirty="0">
                <a:latin typeface="Century Gothic" pitchFamily="34" charset="0"/>
              </a:rPr>
              <a:t>Телефон: </a:t>
            </a:r>
            <a:r>
              <a:rPr lang="ru-RU" sz="1050" dirty="0">
                <a:latin typeface="Century Gothic" pitchFamily="34" charset="0"/>
              </a:rPr>
              <a:t>23-02-05 </a:t>
            </a:r>
            <a:r>
              <a:rPr lang="ru-RU" sz="1050" b="1" dirty="0">
                <a:latin typeface="Century Gothic" pitchFamily="34" charset="0"/>
              </a:rPr>
              <a:t>Факс: </a:t>
            </a:r>
            <a:r>
              <a:rPr lang="ru-RU" sz="1050" dirty="0">
                <a:latin typeface="Century Gothic" pitchFamily="34" charset="0"/>
              </a:rPr>
              <a:t>23-02-05 доб. 1287</a:t>
            </a:r>
            <a:br>
              <a:rPr lang="ru-RU" sz="1050" dirty="0">
                <a:latin typeface="Century Gothic" pitchFamily="34" charset="0"/>
              </a:rPr>
            </a:br>
            <a:r>
              <a:rPr lang="ru-RU" sz="1050" b="1" dirty="0">
                <a:latin typeface="Century Gothic" pitchFamily="34" charset="0"/>
              </a:rPr>
              <a:t>E-mail: </a:t>
            </a:r>
            <a:r>
              <a:rPr lang="ru-RU" sz="1050" dirty="0">
                <a:latin typeface="Century Gothic" pitchFamily="34" charset="0"/>
              </a:rPr>
              <a:t>MUN@depstroy.gov35.ru</a:t>
            </a:r>
          </a:p>
          <a:p>
            <a:pPr marL="0" lvl="0" indent="11113">
              <a:buNone/>
            </a:pPr>
            <a:endParaRPr lang="ru-RU" sz="1050" b="1" dirty="0" smtClean="0">
              <a:latin typeface="Century Gothic" pitchFamily="34" charset="0"/>
            </a:endParaRPr>
          </a:p>
          <a:p>
            <a:pPr marL="0" lvl="0" indent="11113">
              <a:lnSpc>
                <a:spcPct val="100000"/>
              </a:lnSpc>
              <a:spcBef>
                <a:spcPts val="0"/>
              </a:spcBef>
              <a:buNone/>
            </a:pPr>
            <a:r>
              <a:rPr lang="ru-RU" sz="1050" b="1" dirty="0" smtClean="0">
                <a:solidFill>
                  <a:srgbClr val="C00000"/>
                </a:solidFill>
                <a:latin typeface="Century Gothic" pitchFamily="34" charset="0"/>
              </a:rPr>
              <a:t>ГРУППА </a:t>
            </a:r>
            <a:r>
              <a:rPr lang="ru-RU" sz="1050" b="1" dirty="0">
                <a:solidFill>
                  <a:srgbClr val="C00000"/>
                </a:solidFill>
                <a:latin typeface="Century Gothic" pitchFamily="34" charset="0"/>
              </a:rPr>
              <a:t>ПО ВОПРОСАМ </a:t>
            </a:r>
            <a:r>
              <a:rPr lang="ru-RU" sz="1050" b="1" dirty="0" smtClean="0">
                <a:solidFill>
                  <a:srgbClr val="C00000"/>
                </a:solidFill>
                <a:latin typeface="Century Gothic" pitchFamily="34" charset="0"/>
              </a:rPr>
              <a:t>РАЗВИТИЯ</a:t>
            </a:r>
          </a:p>
          <a:p>
            <a:pPr marL="0" lvl="0" indent="11113">
              <a:lnSpc>
                <a:spcPct val="100000"/>
              </a:lnSpc>
              <a:spcBef>
                <a:spcPts val="0"/>
              </a:spcBef>
              <a:buNone/>
            </a:pPr>
            <a:r>
              <a:rPr lang="ru-RU" sz="1050" b="1" dirty="0" smtClean="0">
                <a:solidFill>
                  <a:srgbClr val="C00000"/>
                </a:solidFill>
                <a:latin typeface="Century Gothic" pitchFamily="34" charset="0"/>
              </a:rPr>
              <a:t>СФЕРЫ </a:t>
            </a:r>
            <a:r>
              <a:rPr lang="ru-RU" sz="1050" b="1" dirty="0">
                <a:solidFill>
                  <a:srgbClr val="C00000"/>
                </a:solidFill>
                <a:latin typeface="Century Gothic" pitchFamily="34" charset="0"/>
              </a:rPr>
              <a:t>ОБСЛУЖИВАНИЯ</a:t>
            </a:r>
          </a:p>
          <a:p>
            <a:pPr marL="0" indent="11113">
              <a:buNone/>
            </a:pPr>
            <a:endParaRPr lang="ru-RU" sz="600" dirty="0">
              <a:latin typeface="Century Gothic" pitchFamily="34" charset="0"/>
            </a:endParaRPr>
          </a:p>
          <a:p>
            <a:pPr marL="0" indent="11113">
              <a:buNone/>
            </a:pPr>
            <a:r>
              <a:rPr lang="ru-RU" sz="1050" dirty="0">
                <a:latin typeface="Century Gothic" pitchFamily="34" charset="0"/>
              </a:rPr>
              <a:t>Евгений Валерьевич Меньшиков, начальник Департамента экономического развития области </a:t>
            </a:r>
          </a:p>
          <a:p>
            <a:pPr marL="0" indent="11113">
              <a:buNone/>
            </a:pPr>
            <a:r>
              <a:rPr lang="ru-RU" sz="1050" b="1" dirty="0">
                <a:latin typeface="Century Gothic" pitchFamily="34" charset="0"/>
              </a:rPr>
              <a:t>Адрес: </a:t>
            </a:r>
            <a:r>
              <a:rPr lang="ru-RU" sz="1050" dirty="0">
                <a:latin typeface="Century Gothic" pitchFamily="34" charset="0"/>
              </a:rPr>
              <a:t>160000, г. Вологда, ул. Герцена, 27</a:t>
            </a:r>
            <a:br>
              <a:rPr lang="ru-RU" sz="1050" dirty="0">
                <a:latin typeface="Century Gothic" pitchFamily="34" charset="0"/>
              </a:rPr>
            </a:br>
            <a:r>
              <a:rPr lang="ru-RU" sz="1050" b="1" dirty="0">
                <a:latin typeface="Century Gothic" pitchFamily="34" charset="0"/>
              </a:rPr>
              <a:t>Телефон: </a:t>
            </a:r>
            <a:r>
              <a:rPr lang="ru-RU" sz="1050" dirty="0">
                <a:latin typeface="Century Gothic" pitchFamily="34" charset="0"/>
              </a:rPr>
              <a:t>23-01-95 </a:t>
            </a:r>
            <a:r>
              <a:rPr lang="ru-RU" sz="1050" b="1" dirty="0">
                <a:latin typeface="Century Gothic" pitchFamily="34" charset="0"/>
              </a:rPr>
              <a:t>Факс: </a:t>
            </a:r>
            <a:r>
              <a:rPr lang="ru-RU" sz="1050" dirty="0">
                <a:latin typeface="Century Gothic" pitchFamily="34" charset="0"/>
              </a:rPr>
              <a:t>23-01-95 доб. 0765</a:t>
            </a:r>
            <a:br>
              <a:rPr lang="ru-RU" sz="1050" dirty="0">
                <a:latin typeface="Century Gothic" pitchFamily="34" charset="0"/>
              </a:rPr>
            </a:br>
            <a:r>
              <a:rPr lang="ru-RU" sz="1050" b="1" dirty="0">
                <a:latin typeface="Century Gothic" pitchFamily="34" charset="0"/>
              </a:rPr>
              <a:t>E-mail: </a:t>
            </a:r>
            <a:r>
              <a:rPr lang="ru-RU" sz="1050" dirty="0" smtClean="0">
                <a:latin typeface="Century Gothic" pitchFamily="34" charset="0"/>
              </a:rPr>
              <a:t>Der@der.gov35.ru</a:t>
            </a:r>
            <a:endParaRPr lang="ru-RU" sz="1050" dirty="0">
              <a:latin typeface="Century Gothic" pitchFamily="34" charset="0"/>
            </a:endParaRPr>
          </a:p>
        </p:txBody>
      </p:sp>
      <p:sp>
        <p:nvSpPr>
          <p:cNvPr id="4" name="Прямоугольник 3">
            <a:extLst>
              <a:ext uri="{FF2B5EF4-FFF2-40B4-BE49-F238E27FC236}">
                <a16:creationId xmlns:a16="http://schemas.microsoft.com/office/drawing/2014/main" xmlns="" id="{73810F5F-01FD-42E7-8D52-E2B7B845C219}"/>
              </a:ext>
            </a:extLst>
          </p:cNvPr>
          <p:cNvSpPr/>
          <p:nvPr/>
        </p:nvSpPr>
        <p:spPr>
          <a:xfrm>
            <a:off x="335360" y="574544"/>
            <a:ext cx="6684912" cy="338544"/>
          </a:xfrm>
          <a:prstGeom prst="rect">
            <a:avLst/>
          </a:prstGeom>
        </p:spPr>
        <p:txBody>
          <a:bodyPr wrap="square" lIns="91429" tIns="45715" rIns="91429" bIns="45715">
            <a:spAutoFit/>
          </a:bodyPr>
          <a:lstStyle/>
          <a:p>
            <a:r>
              <a:rPr lang="ru-RU" sz="1600" dirty="0" smtClean="0">
                <a:latin typeface="Century Gothic" panose="020B0502020202020204" pitchFamily="34" charset="0"/>
              </a:rPr>
              <a:t>Перечень постоянно действующих отраслевых рабочих групп</a:t>
            </a:r>
            <a:endParaRPr lang="ru-RU" sz="1600" dirty="0">
              <a:latin typeface="Century Gothic" panose="020B0502020202020204" pitchFamily="34" charset="0"/>
            </a:endParaRPr>
          </a:p>
        </p:txBody>
      </p:sp>
      <p:sp>
        <p:nvSpPr>
          <p:cNvPr id="6" name="Содержимое 2"/>
          <p:cNvSpPr txBox="1">
            <a:spLocks/>
          </p:cNvSpPr>
          <p:nvPr/>
        </p:nvSpPr>
        <p:spPr>
          <a:xfrm>
            <a:off x="4788024" y="991269"/>
            <a:ext cx="3898776" cy="4525963"/>
          </a:xfrm>
          <a:prstGeom prst="rect">
            <a:avLst/>
          </a:prstGeom>
        </p:spPr>
        <p:txBody>
          <a:bodyPr vert="horz" lIns="91440" tIns="45720" rIns="91440" bIns="45720" rtlCol="0">
            <a:noAutofit/>
          </a:bodyPr>
          <a:lstStyle/>
          <a:p>
            <a:pPr lvl="0" indent="11113"/>
            <a:r>
              <a:rPr lang="ru-RU" sz="1050" b="1" dirty="0" smtClean="0">
                <a:solidFill>
                  <a:srgbClr val="C00000"/>
                </a:solidFill>
                <a:latin typeface="Century Gothic" pitchFamily="34" charset="0"/>
              </a:rPr>
              <a:t>ГРУППА ПО ВОПРОСАМ ПОДДЕРЖКИ БИЗНЕСА</a:t>
            </a:r>
            <a:endParaRPr lang="ru-RU" sz="1050" dirty="0" smtClean="0">
              <a:solidFill>
                <a:srgbClr val="C00000"/>
              </a:solidFill>
              <a:latin typeface="Century Gothic" pitchFamily="34" charset="0"/>
            </a:endParaRPr>
          </a:p>
          <a:p>
            <a:pPr indent="11113"/>
            <a:endParaRPr lang="ru-RU" sz="600" dirty="0" smtClean="0">
              <a:latin typeface="Century Gothic" pitchFamily="34" charset="0"/>
            </a:endParaRPr>
          </a:p>
          <a:p>
            <a:pPr indent="11113"/>
            <a:r>
              <a:rPr lang="ru-RU" sz="1050" dirty="0" smtClean="0">
                <a:latin typeface="Century Gothic" pitchFamily="34" charset="0"/>
              </a:rPr>
              <a:t>Евгений Валерьевич Меньшиков, начальник Департамента экономического развития области </a:t>
            </a:r>
          </a:p>
          <a:p>
            <a:pPr indent="11113"/>
            <a:r>
              <a:rPr lang="ru-RU" sz="1050" b="1" dirty="0" smtClean="0">
                <a:latin typeface="Century Gothic" pitchFamily="34" charset="0"/>
              </a:rPr>
              <a:t>Адрес: </a:t>
            </a:r>
            <a:r>
              <a:rPr lang="ru-RU" sz="1050" dirty="0" smtClean="0">
                <a:latin typeface="Century Gothic" pitchFamily="34" charset="0"/>
              </a:rPr>
              <a:t>160000, г. Вологда, ул. Герцена, 27</a:t>
            </a:r>
            <a:br>
              <a:rPr lang="ru-RU" sz="1050" dirty="0" smtClean="0">
                <a:latin typeface="Century Gothic" pitchFamily="34" charset="0"/>
              </a:rPr>
            </a:br>
            <a:r>
              <a:rPr lang="ru-RU" sz="1050" b="1" dirty="0" smtClean="0">
                <a:latin typeface="Century Gothic" pitchFamily="34" charset="0"/>
              </a:rPr>
              <a:t>Телефон: </a:t>
            </a:r>
            <a:r>
              <a:rPr lang="ru-RU" sz="1050" dirty="0" smtClean="0">
                <a:latin typeface="Century Gothic" pitchFamily="34" charset="0"/>
              </a:rPr>
              <a:t>23-01-95 </a:t>
            </a:r>
            <a:r>
              <a:rPr lang="ru-RU" sz="1050" b="1" dirty="0" smtClean="0">
                <a:latin typeface="Century Gothic" pitchFamily="34" charset="0"/>
              </a:rPr>
              <a:t>Факс: </a:t>
            </a:r>
            <a:r>
              <a:rPr lang="ru-RU" sz="1050" dirty="0" smtClean="0">
                <a:latin typeface="Century Gothic" pitchFamily="34" charset="0"/>
              </a:rPr>
              <a:t>23-01-95 доб. 0765</a:t>
            </a:r>
            <a:br>
              <a:rPr lang="ru-RU" sz="1050" dirty="0" smtClean="0">
                <a:latin typeface="Century Gothic" pitchFamily="34" charset="0"/>
              </a:rPr>
            </a:br>
            <a:r>
              <a:rPr lang="ru-RU" sz="1050" b="1" dirty="0" smtClean="0">
                <a:latin typeface="Century Gothic" pitchFamily="34" charset="0"/>
              </a:rPr>
              <a:t>E-mail: </a:t>
            </a:r>
            <a:r>
              <a:rPr lang="ru-RU" sz="1050" dirty="0" smtClean="0">
                <a:latin typeface="Century Gothic" pitchFamily="34" charset="0"/>
              </a:rPr>
              <a:t>Der@der.gov35.ru </a:t>
            </a: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050" b="1" i="0" u="none" strike="noStrike" kern="1200" cap="none" spc="0" normalizeH="0" baseline="0" noProof="0" dirty="0" smtClean="0">
                <a:ln>
                  <a:noFill/>
                </a:ln>
                <a:solidFill>
                  <a:srgbClr val="C00000"/>
                </a:solidFill>
                <a:effectLst/>
                <a:uLnTx/>
                <a:uFillTx/>
                <a:latin typeface="Century Gothic" pitchFamily="34" charset="0"/>
                <a:ea typeface="+mn-ea"/>
                <a:cs typeface="+mn-cs"/>
              </a:rPr>
              <a:t>ГРУППА ПО ВОПРОСАМ РАЗВИТИЯ</a:t>
            </a: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050" b="1" i="0" u="none" strike="noStrike" kern="1200" cap="none" spc="0" normalizeH="0" baseline="0" noProof="0" dirty="0" smtClean="0">
                <a:ln>
                  <a:noFill/>
                </a:ln>
                <a:solidFill>
                  <a:srgbClr val="C00000"/>
                </a:solidFill>
                <a:effectLst/>
                <a:uLnTx/>
                <a:uFillTx/>
                <a:latin typeface="Century Gothic" pitchFamily="34" charset="0"/>
                <a:ea typeface="+mn-ea"/>
                <a:cs typeface="+mn-cs"/>
              </a:rPr>
              <a:t>КАДРОВ ДЛЯ ЭКОНОМИКИ</a:t>
            </a:r>
            <a:endParaRPr kumimoji="0" lang="ru-RU" sz="1050" b="0" i="0" u="none" strike="noStrike" kern="1200" cap="none" spc="0" normalizeH="0" baseline="0" noProof="0" dirty="0" smtClean="0">
              <a:ln>
                <a:noFill/>
              </a:ln>
              <a:solidFill>
                <a:srgbClr val="C00000"/>
              </a:solidFill>
              <a:effectLst/>
              <a:uLnTx/>
              <a:uFillTx/>
              <a:latin typeface="Century Gothic" pitchFamily="34" charset="0"/>
              <a:ea typeface="+mn-ea"/>
              <a:cs typeface="+mn-cs"/>
            </a:endParaRP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600" b="0"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Олег Михайлович Белов, начальник Департамента  труда и занятости области</a:t>
            </a: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Адрес: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160000, г. Вологда, ул. Зосимовская, д. 18</a:t>
            </a:r>
            <a:b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b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Телефон: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23-00-60 </a:t>
            </a: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Факс: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23-00-60 доб. 0678</a:t>
            </a:r>
            <a:b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b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E-mail: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DepZan@gov35.ru</a:t>
            </a: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500" b="0"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Рябова Елена Олеговна, начальник Департамента образования области</a:t>
            </a: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Адрес: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160012, г. Вологда, ул. Козленская, д. 114</a:t>
            </a:r>
            <a:b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b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Телефон: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23-01-00 </a:t>
            </a: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Факс: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23-01-06</a:t>
            </a:r>
            <a:b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b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E-mail: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edu@edu35.ru; EDU@depobr.gov35.ru</a:t>
            </a: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 </a:t>
            </a: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050" b="1" i="0" u="none" strike="noStrike" kern="1200" cap="none" spc="0" normalizeH="0" baseline="0" noProof="0" dirty="0" smtClean="0">
                <a:ln>
                  <a:noFill/>
                </a:ln>
                <a:solidFill>
                  <a:srgbClr val="C00000"/>
                </a:solidFill>
                <a:effectLst/>
                <a:uLnTx/>
                <a:uFillTx/>
                <a:latin typeface="Century Gothic" pitchFamily="34" charset="0"/>
                <a:ea typeface="+mn-ea"/>
                <a:cs typeface="+mn-cs"/>
              </a:rPr>
              <a:t>ГРУППА ПО ВОПРОСАМ РАЗВИТИЯ ЛЕСНОЙ И ДЕРЕВООБРАБАТЫВАЮЩЕЙ ПРОМЫШЛЕННОСТИ</a:t>
            </a:r>
            <a:endParaRPr kumimoji="0" lang="ru-RU" sz="1050" b="0" i="0" u="none" strike="noStrike" kern="1200" cap="none" spc="0" normalizeH="0" baseline="0" noProof="0" dirty="0" smtClean="0">
              <a:ln>
                <a:noFill/>
              </a:ln>
              <a:solidFill>
                <a:srgbClr val="C00000"/>
              </a:solidFill>
              <a:effectLst/>
              <a:uLnTx/>
              <a:uFillTx/>
              <a:latin typeface="Century Gothic" pitchFamily="34" charset="0"/>
              <a:ea typeface="+mn-ea"/>
              <a:cs typeface="+mn-cs"/>
            </a:endParaRP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600" b="0"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Роман Борисович Марков, начальник Департамент лесного комплекса области</a:t>
            </a: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Адрес: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160000, г. Вологда, ул. Герцена, д. 27</a:t>
            </a:r>
            <a:b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b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Телефон: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72-03-03 </a:t>
            </a: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Факс: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72-87-27</a:t>
            </a:r>
            <a:b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b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E-mail: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dlk.vologda@gov35.ru</a:t>
            </a: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 </a:t>
            </a: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050" b="0" i="0" u="none" strike="noStrike" kern="1200" cap="none" spc="0" normalizeH="0" baseline="0" noProof="0" dirty="0">
              <a:ln>
                <a:noFill/>
              </a:ln>
              <a:solidFill>
                <a:schemeClr val="tx1"/>
              </a:solidFill>
              <a:effectLst/>
              <a:uLnTx/>
              <a:uFillTx/>
              <a:latin typeface="Century Gothic" pitchFamily="34" charset="0"/>
              <a:ea typeface="+mn-ea"/>
              <a:cs typeface="+mn-cs"/>
            </a:endParaRPr>
          </a:p>
        </p:txBody>
      </p:sp>
      <p:sp>
        <p:nvSpPr>
          <p:cNvPr id="5" name="Номер слайда 1"/>
          <p:cNvSpPr>
            <a:spLocks noGrp="1"/>
          </p:cNvSpPr>
          <p:nvPr>
            <p:ph type="sldNum" sz="quarter" idx="12"/>
          </p:nvPr>
        </p:nvSpPr>
        <p:spPr>
          <a:xfrm>
            <a:off x="7003070" y="6356351"/>
            <a:ext cx="2057400" cy="365125"/>
          </a:xfrm>
        </p:spPr>
        <p:txBody>
          <a:bodyPr/>
          <a:lstStyle/>
          <a:p>
            <a:fld id="{E4FE80C3-7952-4414-BE17-6314168CCAF9}" type="slidenum">
              <a:rPr lang="ru-RU" smtClean="0"/>
              <a:pPr/>
              <a:t>10</a:t>
            </a:fld>
            <a:endParaRPr lang="ru-RU" dirty="0"/>
          </a:p>
        </p:txBody>
      </p:sp>
      <p:pic>
        <p:nvPicPr>
          <p:cNvPr id="7" name="Picture 2"/>
          <p:cNvPicPr>
            <a:picLocks noChangeAspect="1" noChangeArrowheads="1"/>
          </p:cNvPicPr>
          <p:nvPr/>
        </p:nvPicPr>
        <p:blipFill>
          <a:blip r:embed="rId3" cstate="print"/>
          <a:srcRect l="397"/>
          <a:stretch>
            <a:fillRect/>
          </a:stretch>
        </p:blipFill>
        <p:spPr bwMode="auto">
          <a:xfrm>
            <a:off x="1376" y="-20472"/>
            <a:ext cx="8909721" cy="551536"/>
          </a:xfrm>
          <a:prstGeom prst="rect">
            <a:avLst/>
          </a:prstGeom>
          <a:noFill/>
          <a:ln w="9525">
            <a:noFill/>
            <a:miter lim="800000"/>
            <a:headEnd/>
            <a:tailEnd/>
          </a:ln>
        </p:spPr>
      </p:pic>
      <p:sp>
        <p:nvSpPr>
          <p:cNvPr id="8" name="Rectangle 5">
            <a:extLst>
              <a:ext uri="{FF2B5EF4-FFF2-40B4-BE49-F238E27FC236}">
                <a16:creationId xmlns:a16="http://schemas.microsoft.com/office/drawing/2014/main" xmlns="" id="{BCB686DF-C207-4E07-B328-B7C2923CD445}"/>
              </a:ext>
            </a:extLst>
          </p:cNvPr>
          <p:cNvSpPr>
            <a:spLocks noChangeArrowheads="1"/>
          </p:cNvSpPr>
          <p:nvPr/>
        </p:nvSpPr>
        <p:spPr bwMode="auto">
          <a:xfrm>
            <a:off x="467116" y="39241"/>
            <a:ext cx="7549833" cy="310564"/>
          </a:xfrm>
          <a:prstGeom prst="rect">
            <a:avLst/>
          </a:prstGeom>
          <a:noFill/>
          <a:ln w="9525">
            <a:noFill/>
            <a:miter lim="800000"/>
            <a:headEnd/>
            <a:tailEnd/>
          </a:ln>
          <a:effectLst>
            <a:prstShdw prst="shdw17" dist="17961" dir="2700000">
              <a:srgbClr val="2F4D71"/>
            </a:prstShdw>
          </a:effectLst>
        </p:spPr>
        <p:txBody>
          <a:bodyPr wrap="square" lIns="124683" tIns="62340" rIns="124683" bIns="6234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smtClean="0">
                <a:latin typeface="Century Gothic" pitchFamily="34" charset="0"/>
                <a:cs typeface="Times New Roman" pitchFamily="18" charset="0"/>
              </a:rPr>
              <a:t>Вологодская область: </a:t>
            </a:r>
            <a:r>
              <a:rPr lang="ru-RU" sz="1200" b="1" dirty="0" smtClean="0">
                <a:latin typeface="Century Gothic" pitchFamily="34" charset="0"/>
                <a:cs typeface="Times New Roman" pitchFamily="18" charset="0"/>
              </a:rPr>
              <a:t>ИНИЦИАТИВЫ</a:t>
            </a:r>
            <a:endParaRPr lang="ru-RU" sz="1200" b="1" dirty="0">
              <a:latin typeface="Century Gothic" pitchFamily="34" charset="0"/>
              <a:cs typeface="Times New Roman" pitchFamily="18" charset="0"/>
            </a:endParaRPr>
          </a:p>
        </p:txBody>
      </p:sp>
      <p:pic>
        <p:nvPicPr>
          <p:cNvPr id="9" name="Picture 4"/>
          <p:cNvPicPr>
            <a:picLocks noChangeAspect="1" noChangeArrowheads="1"/>
          </p:cNvPicPr>
          <p:nvPr/>
        </p:nvPicPr>
        <p:blipFill>
          <a:blip r:embed="rId4" cstate="print"/>
          <a:srcRect r="5652" b="2711"/>
          <a:stretch>
            <a:fillRect/>
          </a:stretch>
        </p:blipFill>
        <p:spPr bwMode="auto">
          <a:xfrm>
            <a:off x="119270" y="97673"/>
            <a:ext cx="405102" cy="45638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02277" y="623965"/>
            <a:ext cx="6823806" cy="354555"/>
          </a:xfrm>
          <a:prstGeom prst="rect">
            <a:avLst/>
          </a:prstGeom>
        </p:spPr>
        <p:txBody>
          <a:bodyPr wrap="square" lIns="107287" tIns="53643" rIns="107287" bIns="53643">
            <a:spAutoFit/>
          </a:bodyPr>
          <a:lstStyle/>
          <a:p>
            <a:r>
              <a:rPr lang="ru-RU" sz="1600" dirty="0" smtClean="0">
                <a:latin typeface="Century Gothic" pitchFamily="34" charset="0"/>
              </a:rPr>
              <a:t>Налог на прибыль</a:t>
            </a:r>
            <a:r>
              <a:rPr lang="en-US" sz="1600" dirty="0" smtClean="0">
                <a:latin typeface="Century Gothic" pitchFamily="34" charset="0"/>
              </a:rPr>
              <a:t>:</a:t>
            </a:r>
            <a:r>
              <a:rPr lang="ru-RU" sz="1600" dirty="0" smtClean="0">
                <a:latin typeface="Century Gothic" pitchFamily="34" charset="0"/>
              </a:rPr>
              <a:t> </a:t>
            </a:r>
          </a:p>
        </p:txBody>
      </p:sp>
      <p:sp>
        <p:nvSpPr>
          <p:cNvPr id="39" name="Прямоугольник 38"/>
          <p:cNvSpPr/>
          <p:nvPr/>
        </p:nvSpPr>
        <p:spPr>
          <a:xfrm>
            <a:off x="570016" y="1116024"/>
            <a:ext cx="7339365" cy="600776"/>
          </a:xfrm>
          <a:prstGeom prst="rect">
            <a:avLst/>
          </a:prstGeom>
        </p:spPr>
        <p:txBody>
          <a:bodyPr wrap="square" lIns="107287" tIns="53643" rIns="107287" bIns="53643">
            <a:spAutoFit/>
          </a:bodyPr>
          <a:lstStyle/>
          <a:p>
            <a:r>
              <a:rPr lang="ru-RU" sz="1600" b="1" dirty="0" smtClean="0">
                <a:latin typeface="Century Gothic" pitchFamily="34" charset="0"/>
              </a:rPr>
              <a:t>Предусмотрено введение инвестиционного налогового вычета по налогу на прибыль организаций</a:t>
            </a:r>
          </a:p>
        </p:txBody>
      </p:sp>
      <p:pic>
        <p:nvPicPr>
          <p:cNvPr id="28" name="Picture 2"/>
          <p:cNvPicPr>
            <a:picLocks noChangeAspect="1" noChangeArrowheads="1"/>
          </p:cNvPicPr>
          <p:nvPr/>
        </p:nvPicPr>
        <p:blipFill>
          <a:blip r:embed="rId3" cstate="print"/>
          <a:srcRect l="397"/>
          <a:stretch>
            <a:fillRect/>
          </a:stretch>
        </p:blipFill>
        <p:spPr bwMode="auto">
          <a:xfrm>
            <a:off x="1376" y="-20472"/>
            <a:ext cx="8909721" cy="551536"/>
          </a:xfrm>
          <a:prstGeom prst="rect">
            <a:avLst/>
          </a:prstGeom>
          <a:noFill/>
          <a:ln w="9525">
            <a:noFill/>
            <a:miter lim="800000"/>
            <a:headEnd/>
            <a:tailEnd/>
          </a:ln>
        </p:spPr>
      </p:pic>
      <p:sp>
        <p:nvSpPr>
          <p:cNvPr id="29" name="Rectangle 5">
            <a:extLst>
              <a:ext uri="{FF2B5EF4-FFF2-40B4-BE49-F238E27FC236}">
                <a16:creationId xmlns:a16="http://schemas.microsoft.com/office/drawing/2014/main" xmlns="" id="{BCB686DF-C207-4E07-B328-B7C2923CD445}"/>
              </a:ext>
            </a:extLst>
          </p:cNvPr>
          <p:cNvSpPr>
            <a:spLocks noChangeArrowheads="1"/>
          </p:cNvSpPr>
          <p:nvPr/>
        </p:nvSpPr>
        <p:spPr bwMode="auto">
          <a:xfrm>
            <a:off x="467117" y="39241"/>
            <a:ext cx="5052448" cy="310564"/>
          </a:xfrm>
          <a:prstGeom prst="rect">
            <a:avLst/>
          </a:prstGeom>
          <a:noFill/>
          <a:ln w="9525">
            <a:noFill/>
            <a:miter lim="800000"/>
            <a:headEnd/>
            <a:tailEnd/>
          </a:ln>
          <a:effectLst>
            <a:prstShdw prst="shdw17" dist="17961" dir="2700000">
              <a:srgbClr val="2F4D71"/>
            </a:prstShdw>
          </a:effectLst>
        </p:spPr>
        <p:txBody>
          <a:bodyPr wrap="square" lIns="124683" tIns="62340" rIns="124683" bIns="6234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smtClean="0">
                <a:latin typeface="Century Gothic" pitchFamily="34" charset="0"/>
                <a:cs typeface="Times New Roman" pitchFamily="18" charset="0"/>
              </a:rPr>
              <a:t>Вологодская область: </a:t>
            </a:r>
            <a:r>
              <a:rPr lang="ru-RU" sz="1200" b="1" dirty="0" smtClean="0">
                <a:latin typeface="Century Gothic" pitchFamily="34" charset="0"/>
                <a:cs typeface="Times New Roman" pitchFamily="18" charset="0"/>
              </a:rPr>
              <a:t>ОПТИМИЗАЦИЯ НАЛОГООБЛОЖЕНИЯ</a:t>
            </a:r>
            <a:endParaRPr lang="ru-RU" sz="1200" b="1" dirty="0">
              <a:latin typeface="Century Gothic" pitchFamily="34" charset="0"/>
              <a:cs typeface="Times New Roman" pitchFamily="18" charset="0"/>
            </a:endParaRPr>
          </a:p>
        </p:txBody>
      </p:sp>
      <p:pic>
        <p:nvPicPr>
          <p:cNvPr id="30" name="Picture 4"/>
          <p:cNvPicPr>
            <a:picLocks noChangeAspect="1" noChangeArrowheads="1"/>
          </p:cNvPicPr>
          <p:nvPr/>
        </p:nvPicPr>
        <p:blipFill>
          <a:blip r:embed="rId4" cstate="print"/>
          <a:srcRect r="5652" b="2711"/>
          <a:stretch>
            <a:fillRect/>
          </a:stretch>
        </p:blipFill>
        <p:spPr bwMode="auto">
          <a:xfrm>
            <a:off x="119270" y="97673"/>
            <a:ext cx="405102" cy="456387"/>
          </a:xfrm>
          <a:prstGeom prst="rect">
            <a:avLst/>
          </a:prstGeom>
          <a:noFill/>
          <a:ln w="9525">
            <a:noFill/>
            <a:miter lim="800000"/>
            <a:headEnd/>
            <a:tailEnd/>
          </a:ln>
        </p:spPr>
      </p:pic>
      <p:sp>
        <p:nvSpPr>
          <p:cNvPr id="40" name="Номер слайда 1"/>
          <p:cNvSpPr>
            <a:spLocks noGrp="1"/>
          </p:cNvSpPr>
          <p:nvPr>
            <p:ph type="sldNum" sz="quarter" idx="12"/>
          </p:nvPr>
        </p:nvSpPr>
        <p:spPr>
          <a:xfrm>
            <a:off x="7003070" y="6356351"/>
            <a:ext cx="2057400" cy="365125"/>
          </a:xfrm>
        </p:spPr>
        <p:txBody>
          <a:bodyPr/>
          <a:lstStyle/>
          <a:p>
            <a:fld id="{E4FE80C3-7952-4414-BE17-6314168CCAF9}" type="slidenum">
              <a:rPr lang="ru-RU" smtClean="0"/>
              <a:pPr/>
              <a:t>2</a:t>
            </a:fld>
            <a:endParaRPr lang="ru-RU" dirty="0"/>
          </a:p>
        </p:txBody>
      </p:sp>
      <p:sp>
        <p:nvSpPr>
          <p:cNvPr id="51" name="Прямоугольник 50">
            <a:extLst>
              <a:ext uri="{FF2B5EF4-FFF2-40B4-BE49-F238E27FC236}">
                <a16:creationId xmlns:a16="http://schemas.microsoft.com/office/drawing/2014/main" xmlns="" id="{03513637-C9FD-40DE-9EB4-23655CA2D4B0}"/>
              </a:ext>
            </a:extLst>
          </p:cNvPr>
          <p:cNvSpPr/>
          <p:nvPr/>
        </p:nvSpPr>
        <p:spPr>
          <a:xfrm>
            <a:off x="525527" y="1888713"/>
            <a:ext cx="6202819" cy="1181852"/>
          </a:xfrm>
          <a:prstGeom prst="rect">
            <a:avLst/>
          </a:prstGeom>
        </p:spPr>
        <p:txBody>
          <a:bodyPr wrap="square" lIns="91429" tIns="45715" rIns="91429" bIns="45715">
            <a:spAutoFit/>
          </a:bodyPr>
          <a:lstStyle/>
          <a:p>
            <a:pPr>
              <a:buFont typeface="Wingdings" pitchFamily="2" charset="2"/>
              <a:buChar char="ü"/>
            </a:pPr>
            <a:r>
              <a:rPr lang="ru-RU" dirty="0" smtClean="0">
                <a:latin typeface="Century Gothic" panose="020B0502020202020204" pitchFamily="34" charset="0"/>
              </a:rPr>
              <a:t>понижение ставки налога на прибыль до </a:t>
            </a:r>
            <a:r>
              <a:rPr lang="ru-RU" sz="2400" b="1" dirty="0" smtClean="0">
                <a:solidFill>
                  <a:srgbClr val="C00000"/>
                </a:solidFill>
              </a:rPr>
              <a:t>5%</a:t>
            </a:r>
            <a:endParaRPr lang="ru-RU" b="1" dirty="0" smtClean="0">
              <a:solidFill>
                <a:srgbClr val="C00000"/>
              </a:solidFill>
            </a:endParaRPr>
          </a:p>
          <a:p>
            <a:endParaRPr lang="ru-RU" dirty="0" smtClean="0"/>
          </a:p>
          <a:p>
            <a:pPr>
              <a:lnSpc>
                <a:spcPct val="80000"/>
              </a:lnSpc>
              <a:buFont typeface="Wingdings" pitchFamily="2" charset="2"/>
              <a:buChar char="ü"/>
            </a:pPr>
            <a:r>
              <a:rPr lang="ru-RU" dirty="0" smtClean="0">
                <a:latin typeface="Century Gothic" panose="020B0502020202020204" pitchFamily="34" charset="0"/>
              </a:rPr>
              <a:t>Размер вычета составляет не более </a:t>
            </a:r>
            <a:r>
              <a:rPr lang="ru-RU" b="1" dirty="0" smtClean="0">
                <a:solidFill>
                  <a:srgbClr val="C00000"/>
                </a:solidFill>
                <a:latin typeface="Century Gothic" panose="020B0502020202020204" pitchFamily="34" charset="0"/>
              </a:rPr>
              <a:t>50% </a:t>
            </a:r>
            <a:r>
              <a:rPr lang="ru-RU" dirty="0" smtClean="0">
                <a:latin typeface="Century Gothic" panose="020B0502020202020204" pitchFamily="34" charset="0"/>
              </a:rPr>
              <a:t>от суммы расходов на основные средства</a:t>
            </a:r>
            <a:endParaRPr lang="ru-RU" dirty="0">
              <a:latin typeface="Century Gothic" panose="020B0502020202020204" pitchFamily="34" charset="0"/>
            </a:endParaRPr>
          </a:p>
        </p:txBody>
      </p:sp>
      <p:graphicFrame>
        <p:nvGraphicFramePr>
          <p:cNvPr id="59" name="Таблица 58">
            <a:extLst>
              <a:ext uri="{FF2B5EF4-FFF2-40B4-BE49-F238E27FC236}">
                <a16:creationId xmlns="" xmlns:a16="http://schemas.microsoft.com/office/drawing/2014/main" id="{A3EA8C99-59AC-47F8-A1EB-24B0712C2DCF}"/>
              </a:ext>
            </a:extLst>
          </p:cNvPr>
          <p:cNvGraphicFramePr>
            <a:graphicFrameLocks noGrp="1"/>
          </p:cNvGraphicFramePr>
          <p:nvPr>
            <p:extLst>
              <p:ext uri="{D42A27DB-BD31-4B8C-83A1-F6EECF244321}">
                <p14:modId xmlns:p14="http://schemas.microsoft.com/office/powerpoint/2010/main" xmlns="" val="1783246973"/>
              </p:ext>
            </p:extLst>
          </p:nvPr>
        </p:nvGraphicFramePr>
        <p:xfrm>
          <a:off x="575556" y="3839090"/>
          <a:ext cx="5156504" cy="1346400"/>
        </p:xfrm>
        <a:graphic>
          <a:graphicData uri="http://schemas.openxmlformats.org/drawingml/2006/table">
            <a:tbl>
              <a:tblPr>
                <a:tableStyleId>{5C22544A-7EE6-4342-B048-85BDC9FD1C3A}</a:tableStyleId>
              </a:tblPr>
              <a:tblGrid>
                <a:gridCol w="5156504">
                  <a:extLst>
                    <a:ext uri="{9D8B030D-6E8A-4147-A177-3AD203B41FA5}">
                      <a16:colId xmlns="" xmlns:a16="http://schemas.microsoft.com/office/drawing/2014/main" val="449246770"/>
                    </a:ext>
                  </a:extLst>
                </a:gridCol>
              </a:tblGrid>
              <a:tr h="370840">
                <a:tc>
                  <a:txBody>
                    <a:bodyPr/>
                    <a:lstStyle/>
                    <a:p>
                      <a:pPr marL="0" marR="0" lvl="0" indent="0" algn="l" defTabSz="914319" rtl="0" eaLnBrk="1" fontAlgn="auto" latinLnBrk="0" hangingPunct="1">
                        <a:lnSpc>
                          <a:spcPct val="100000"/>
                        </a:lnSpc>
                        <a:spcBef>
                          <a:spcPts val="0"/>
                        </a:spcBef>
                        <a:spcAft>
                          <a:spcPts val="0"/>
                        </a:spcAft>
                        <a:buClrTx/>
                        <a:buSzTx/>
                        <a:buFontTx/>
                        <a:buNone/>
                        <a:tabLst/>
                        <a:defRPr/>
                      </a:pPr>
                      <a:r>
                        <a:rPr lang="ru-RU" sz="1200" b="1" dirty="0">
                          <a:solidFill>
                            <a:schemeClr val="dk1"/>
                          </a:solidFill>
                          <a:latin typeface="Century Gothic" panose="020B0502020202020204" pitchFamily="34" charset="0"/>
                        </a:rPr>
                        <a:t>Категории налогоплательщиков</a:t>
                      </a:r>
                      <a:r>
                        <a:rPr lang="ru-RU" sz="1200" dirty="0">
                          <a:solidFill>
                            <a:schemeClr val="dk1"/>
                          </a:solidFill>
                          <a:latin typeface="Century Gothic" panose="020B0502020202020204" pitchFamily="34" charset="0"/>
                        </a:rPr>
                        <a:t>:</a:t>
                      </a:r>
                    </a:p>
                  </a:txBody>
                  <a:tcPr marL="135000" marR="135000" marT="108000" marB="108000" anchor="ctr">
                    <a:solidFill>
                      <a:schemeClr val="bg1">
                        <a:lumMod val="85000"/>
                      </a:schemeClr>
                    </a:solidFill>
                  </a:tcPr>
                </a:tc>
                <a:extLst>
                  <a:ext uri="{0D108BD9-81ED-4DB2-BD59-A6C34878D82A}">
                    <a16:rowId xmlns="" xmlns:a16="http://schemas.microsoft.com/office/drawing/2014/main" val="2976630137"/>
                  </a:ext>
                </a:extLst>
              </a:tr>
              <a:tr h="370840">
                <a:tc>
                  <a:txBody>
                    <a:bodyPr/>
                    <a:lstStyle/>
                    <a:p>
                      <a:pPr marL="0" marR="0" lvl="0" indent="0" algn="l" defTabSz="914319" rtl="0" eaLnBrk="1" fontAlgn="auto" latinLnBrk="0" hangingPunct="1">
                        <a:lnSpc>
                          <a:spcPct val="100000"/>
                        </a:lnSpc>
                        <a:spcBef>
                          <a:spcPts val="0"/>
                        </a:spcBef>
                        <a:spcAft>
                          <a:spcPts val="0"/>
                        </a:spcAft>
                        <a:buClrTx/>
                        <a:buSzTx/>
                        <a:buFontTx/>
                        <a:buNone/>
                        <a:tabLst/>
                        <a:defRPr/>
                      </a:pPr>
                      <a:r>
                        <a:rPr lang="ru-RU" sz="1200" dirty="0">
                          <a:solidFill>
                            <a:schemeClr val="tx1"/>
                          </a:solidFill>
                          <a:latin typeface="Century Gothic" panose="020B0502020202020204" pitchFamily="34" charset="0"/>
                        </a:rPr>
                        <a:t>организации, зарегистрированные на территории области не более чем 3 года, или незарегистрированные и имеющие на территории области единственное обособленное подразделение , созданное не более чем 3 года</a:t>
                      </a:r>
                    </a:p>
                  </a:txBody>
                  <a:tcPr marL="135000" marR="135000" marT="108000" marB="108000" anchor="ctr">
                    <a:solidFill>
                      <a:schemeClr val="bg1">
                        <a:lumMod val="95000"/>
                      </a:schemeClr>
                    </a:solidFill>
                  </a:tcPr>
                </a:tc>
                <a:extLst>
                  <a:ext uri="{0D108BD9-81ED-4DB2-BD59-A6C34878D82A}">
                    <a16:rowId xmlns="" xmlns:a16="http://schemas.microsoft.com/office/drawing/2014/main" val="4210360038"/>
                  </a:ext>
                </a:extLst>
              </a:tr>
            </a:tbl>
          </a:graphicData>
        </a:graphic>
      </p:graphicFrame>
      <p:graphicFrame>
        <p:nvGraphicFramePr>
          <p:cNvPr id="60" name="Таблица 59">
            <a:extLst>
              <a:ext uri="{FF2B5EF4-FFF2-40B4-BE49-F238E27FC236}">
                <a16:creationId xmlns="" xmlns:a16="http://schemas.microsoft.com/office/drawing/2014/main" id="{43D9E789-BFB7-4C02-AB98-8DD11D6020BF}"/>
              </a:ext>
            </a:extLst>
          </p:cNvPr>
          <p:cNvGraphicFramePr>
            <a:graphicFrameLocks noGrp="1"/>
          </p:cNvGraphicFramePr>
          <p:nvPr>
            <p:extLst>
              <p:ext uri="{D42A27DB-BD31-4B8C-83A1-F6EECF244321}">
                <p14:modId xmlns:p14="http://schemas.microsoft.com/office/powerpoint/2010/main" xmlns="" val="720837478"/>
              </p:ext>
            </p:extLst>
          </p:nvPr>
        </p:nvGraphicFramePr>
        <p:xfrm>
          <a:off x="575556" y="5179472"/>
          <a:ext cx="5156504" cy="1163520"/>
        </p:xfrm>
        <a:graphic>
          <a:graphicData uri="http://schemas.openxmlformats.org/drawingml/2006/table">
            <a:tbl>
              <a:tblPr>
                <a:tableStyleId>{5C22544A-7EE6-4342-B048-85BDC9FD1C3A}</a:tableStyleId>
              </a:tblPr>
              <a:tblGrid>
                <a:gridCol w="5156504">
                  <a:extLst>
                    <a:ext uri="{9D8B030D-6E8A-4147-A177-3AD203B41FA5}">
                      <a16:colId xmlns="" xmlns:a16="http://schemas.microsoft.com/office/drawing/2014/main" val="449246770"/>
                    </a:ext>
                  </a:extLst>
                </a:gridCol>
              </a:tblGrid>
              <a:tr h="281395">
                <a:tc>
                  <a:txBody>
                    <a:bodyPr/>
                    <a:lstStyle/>
                    <a:p>
                      <a:pPr>
                        <a:lnSpc>
                          <a:spcPct val="100000"/>
                        </a:lnSpc>
                        <a:defRPr/>
                      </a:pPr>
                      <a:r>
                        <a:rPr lang="ru-RU" sz="1200" b="1" dirty="0">
                          <a:solidFill>
                            <a:schemeClr val="dk1"/>
                          </a:solidFill>
                          <a:latin typeface="Century Gothic" panose="020B0502020202020204" pitchFamily="34" charset="0"/>
                        </a:rPr>
                        <a:t>Категории объектов основных средств</a:t>
                      </a:r>
                      <a:r>
                        <a:rPr lang="ru-RU" sz="1200" dirty="0">
                          <a:solidFill>
                            <a:schemeClr val="dk1"/>
                          </a:solidFill>
                          <a:latin typeface="Century Gothic" panose="020B0502020202020204" pitchFamily="34" charset="0"/>
                        </a:rPr>
                        <a:t>:</a:t>
                      </a:r>
                    </a:p>
                  </a:txBody>
                  <a:tcPr marL="135000" marR="135000" marT="108000" marB="108000" anchor="ctr">
                    <a:solidFill>
                      <a:schemeClr val="bg1">
                        <a:lumMod val="85000"/>
                      </a:schemeClr>
                    </a:solidFill>
                  </a:tcPr>
                </a:tc>
                <a:extLst>
                  <a:ext uri="{0D108BD9-81ED-4DB2-BD59-A6C34878D82A}">
                    <a16:rowId xmlns="" xmlns:a16="http://schemas.microsoft.com/office/drawing/2014/main" val="2976630137"/>
                  </a:ext>
                </a:extLst>
              </a:tr>
              <a:tr h="474665">
                <a:tc>
                  <a:txBody>
                    <a:bodyPr/>
                    <a:lstStyle/>
                    <a:p>
                      <a:pPr>
                        <a:lnSpc>
                          <a:spcPct val="100000"/>
                        </a:lnSpc>
                        <a:defRPr/>
                      </a:pPr>
                      <a:r>
                        <a:rPr lang="ru-RU" sz="1200" dirty="0">
                          <a:solidFill>
                            <a:schemeClr val="dk1"/>
                          </a:solidFill>
                          <a:latin typeface="Century Gothic" panose="020B0502020202020204" pitchFamily="34" charset="0"/>
                        </a:rPr>
                        <a:t>основные средства, относящиеся к 3-7 амортизационным группам.</a:t>
                      </a:r>
                      <a:endParaRPr lang="en-US" sz="1200" dirty="0">
                        <a:solidFill>
                          <a:schemeClr val="dk1"/>
                        </a:solidFill>
                        <a:latin typeface="Century Gothic" panose="020B0502020202020204" pitchFamily="34" charset="0"/>
                      </a:endParaRPr>
                    </a:p>
                    <a:p>
                      <a:pPr>
                        <a:lnSpc>
                          <a:spcPct val="100000"/>
                        </a:lnSpc>
                        <a:defRPr/>
                      </a:pPr>
                      <a:r>
                        <a:rPr lang="ru-RU" sz="1200" dirty="0">
                          <a:solidFill>
                            <a:schemeClr val="dk1"/>
                          </a:solidFill>
                          <a:latin typeface="Century Gothic" panose="020B0502020202020204" pitchFamily="34" charset="0"/>
                        </a:rPr>
                        <a:t>Вычет заменяет амортизацию и амортизационную премию</a:t>
                      </a:r>
                    </a:p>
                  </a:txBody>
                  <a:tcPr marL="135000" marR="135000" marT="108000" marB="108000" anchor="ctr">
                    <a:solidFill>
                      <a:schemeClr val="bg1">
                        <a:lumMod val="95000"/>
                      </a:schemeClr>
                    </a:solidFill>
                  </a:tcPr>
                </a:tc>
                <a:extLst>
                  <a:ext uri="{0D108BD9-81ED-4DB2-BD59-A6C34878D82A}">
                    <a16:rowId xmlns="" xmlns:a16="http://schemas.microsoft.com/office/drawing/2014/main" val="4210360038"/>
                  </a:ext>
                </a:extLst>
              </a:tr>
            </a:tbl>
          </a:graphicData>
        </a:graphic>
      </p:graphicFrame>
      <p:sp>
        <p:nvSpPr>
          <p:cNvPr id="61" name="Прямоугольник 60">
            <a:extLst>
              <a:ext uri="{FF2B5EF4-FFF2-40B4-BE49-F238E27FC236}">
                <a16:creationId xmlns="" xmlns:a16="http://schemas.microsoft.com/office/drawing/2014/main" id="{9B68D04A-4C0C-4762-9F62-5145EDB2E75B}"/>
              </a:ext>
            </a:extLst>
          </p:cNvPr>
          <p:cNvSpPr/>
          <p:nvPr/>
        </p:nvSpPr>
        <p:spPr>
          <a:xfrm>
            <a:off x="6270011" y="3704039"/>
            <a:ext cx="1366080" cy="535531"/>
          </a:xfrm>
          <a:prstGeom prst="rect">
            <a:avLst/>
          </a:prstGeom>
        </p:spPr>
        <p:txBody>
          <a:bodyPr wrap="none">
            <a:spAutoFit/>
          </a:bodyPr>
          <a:lstStyle/>
          <a:p>
            <a:pPr>
              <a:lnSpc>
                <a:spcPct val="80000"/>
              </a:lnSpc>
              <a:defRPr/>
            </a:pPr>
            <a:r>
              <a:rPr lang="ru-RU" sz="3600" b="1" dirty="0">
                <a:solidFill>
                  <a:srgbClr val="C00000"/>
                </a:solidFill>
                <a:latin typeface="Century Gothic" panose="020B0502020202020204" pitchFamily="34" charset="0"/>
              </a:rPr>
              <a:t>5 лет</a:t>
            </a:r>
          </a:p>
        </p:txBody>
      </p:sp>
      <p:sp>
        <p:nvSpPr>
          <p:cNvPr id="62" name="Прямоугольник 61">
            <a:extLst>
              <a:ext uri="{FF2B5EF4-FFF2-40B4-BE49-F238E27FC236}">
                <a16:creationId xmlns="" xmlns:a16="http://schemas.microsoft.com/office/drawing/2014/main" id="{0CAF66F2-4EDB-46D6-AF69-2A349FCA4115}"/>
              </a:ext>
            </a:extLst>
          </p:cNvPr>
          <p:cNvSpPr/>
          <p:nvPr/>
        </p:nvSpPr>
        <p:spPr>
          <a:xfrm>
            <a:off x="6338540" y="4239570"/>
            <a:ext cx="1430200" cy="289310"/>
          </a:xfrm>
          <a:prstGeom prst="rect">
            <a:avLst/>
          </a:prstGeom>
          <a:solidFill>
            <a:schemeClr val="bg1">
              <a:lumMod val="95000"/>
            </a:schemeClr>
          </a:solidFill>
        </p:spPr>
        <p:txBody>
          <a:bodyPr wrap="none">
            <a:spAutoFit/>
          </a:bodyPr>
          <a:lstStyle/>
          <a:p>
            <a:pPr>
              <a:lnSpc>
                <a:spcPct val="80000"/>
              </a:lnSpc>
              <a:defRPr/>
            </a:pPr>
            <a:r>
              <a:rPr lang="ru-RU" sz="1600" dirty="0">
                <a:solidFill>
                  <a:schemeClr val="dk1"/>
                </a:solidFill>
                <a:latin typeface="Century Gothic" panose="020B0502020202020204" pitchFamily="34" charset="0"/>
              </a:rPr>
              <a:t>срок вычета</a:t>
            </a:r>
          </a:p>
        </p:txBody>
      </p:sp>
      <p:sp>
        <p:nvSpPr>
          <p:cNvPr id="63" name="Прямоугольник 62">
            <a:extLst>
              <a:ext uri="{FF2B5EF4-FFF2-40B4-BE49-F238E27FC236}">
                <a16:creationId xmlns="" xmlns:a16="http://schemas.microsoft.com/office/drawing/2014/main" id="{D322FF11-2813-413D-9D80-A103572A426C}"/>
              </a:ext>
            </a:extLst>
          </p:cNvPr>
          <p:cNvSpPr/>
          <p:nvPr/>
        </p:nvSpPr>
        <p:spPr>
          <a:xfrm>
            <a:off x="6270011" y="4947223"/>
            <a:ext cx="2178802" cy="535531"/>
          </a:xfrm>
          <a:prstGeom prst="rect">
            <a:avLst/>
          </a:prstGeom>
        </p:spPr>
        <p:txBody>
          <a:bodyPr wrap="none">
            <a:spAutoFit/>
          </a:bodyPr>
          <a:lstStyle/>
          <a:p>
            <a:pPr>
              <a:lnSpc>
                <a:spcPct val="80000"/>
              </a:lnSpc>
              <a:defRPr/>
            </a:pPr>
            <a:r>
              <a:rPr lang="ru-RU" sz="3600" b="1" dirty="0">
                <a:solidFill>
                  <a:srgbClr val="C00000"/>
                </a:solidFill>
                <a:latin typeface="Century Gothic" panose="020B0502020202020204" pitchFamily="34" charset="0"/>
              </a:rPr>
              <a:t>50 </a:t>
            </a:r>
            <a:r>
              <a:rPr lang="ru-RU" sz="2400" b="1" dirty="0">
                <a:solidFill>
                  <a:srgbClr val="C00000"/>
                </a:solidFill>
                <a:latin typeface="Century Gothic" panose="020B0502020202020204" pitchFamily="34" charset="0"/>
              </a:rPr>
              <a:t>млн руб.</a:t>
            </a:r>
            <a:endParaRPr lang="ru-RU" sz="3600" b="1" dirty="0">
              <a:solidFill>
                <a:srgbClr val="C00000"/>
              </a:solidFill>
              <a:latin typeface="Century Gothic" panose="020B0502020202020204" pitchFamily="34" charset="0"/>
            </a:endParaRPr>
          </a:p>
        </p:txBody>
      </p:sp>
      <p:sp>
        <p:nvSpPr>
          <p:cNvPr id="64" name="Прямоугольник 63">
            <a:extLst>
              <a:ext uri="{FF2B5EF4-FFF2-40B4-BE49-F238E27FC236}">
                <a16:creationId xmlns="" xmlns:a16="http://schemas.microsoft.com/office/drawing/2014/main" id="{2D85502A-5C84-422B-8453-6F93FEF748DF}"/>
              </a:ext>
            </a:extLst>
          </p:cNvPr>
          <p:cNvSpPr/>
          <p:nvPr/>
        </p:nvSpPr>
        <p:spPr>
          <a:xfrm>
            <a:off x="6338540" y="5482754"/>
            <a:ext cx="2536272" cy="486287"/>
          </a:xfrm>
          <a:prstGeom prst="rect">
            <a:avLst/>
          </a:prstGeom>
          <a:solidFill>
            <a:schemeClr val="bg1">
              <a:lumMod val="95000"/>
            </a:schemeClr>
          </a:solidFill>
        </p:spPr>
        <p:txBody>
          <a:bodyPr wrap="none">
            <a:spAutoFit/>
          </a:bodyPr>
          <a:lstStyle/>
          <a:p>
            <a:pPr>
              <a:lnSpc>
                <a:spcPct val="80000"/>
              </a:lnSpc>
              <a:defRPr/>
            </a:pPr>
            <a:r>
              <a:rPr lang="ru-RU" sz="1600" dirty="0">
                <a:solidFill>
                  <a:schemeClr val="dk1"/>
                </a:solidFill>
                <a:latin typeface="Century Gothic" panose="020B0502020202020204" pitchFamily="34" charset="0"/>
              </a:rPr>
              <a:t>минимальный размер</a:t>
            </a:r>
          </a:p>
          <a:p>
            <a:pPr>
              <a:lnSpc>
                <a:spcPct val="80000"/>
              </a:lnSpc>
              <a:defRPr/>
            </a:pPr>
            <a:r>
              <a:rPr lang="ru-RU" sz="1600" dirty="0">
                <a:solidFill>
                  <a:schemeClr val="dk1"/>
                </a:solidFill>
                <a:latin typeface="Century Gothic" panose="020B0502020202020204" pitchFamily="34" charset="0"/>
              </a:rPr>
              <a:t>инвестиций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FE80C3-7952-4414-BE17-6314168CCAF9}" type="slidenum">
              <a:rPr lang="ru-RU" smtClean="0"/>
              <a:pPr/>
              <a:t>3</a:t>
            </a:fld>
            <a:endParaRPr lang="ru-RU" dirty="0"/>
          </a:p>
        </p:txBody>
      </p:sp>
      <p:pic>
        <p:nvPicPr>
          <p:cNvPr id="5" name="Picture 2"/>
          <p:cNvPicPr>
            <a:picLocks noChangeAspect="1" noChangeArrowheads="1"/>
          </p:cNvPicPr>
          <p:nvPr/>
        </p:nvPicPr>
        <p:blipFill>
          <a:blip r:embed="rId3" cstate="print"/>
          <a:srcRect l="397"/>
          <a:stretch>
            <a:fillRect/>
          </a:stretch>
        </p:blipFill>
        <p:spPr bwMode="auto">
          <a:xfrm>
            <a:off x="1376" y="-20472"/>
            <a:ext cx="8909721" cy="551536"/>
          </a:xfrm>
          <a:prstGeom prst="rect">
            <a:avLst/>
          </a:prstGeom>
          <a:noFill/>
          <a:ln w="9525">
            <a:noFill/>
            <a:miter lim="800000"/>
            <a:headEnd/>
            <a:tailEnd/>
          </a:ln>
        </p:spPr>
      </p:pic>
      <p:sp>
        <p:nvSpPr>
          <p:cNvPr id="6" name="Rectangle 5">
            <a:extLst>
              <a:ext uri="{FF2B5EF4-FFF2-40B4-BE49-F238E27FC236}">
                <a16:creationId xmlns:a16="http://schemas.microsoft.com/office/drawing/2014/main" xmlns="" id="{BCB686DF-C207-4E07-B328-B7C2923CD445}"/>
              </a:ext>
            </a:extLst>
          </p:cNvPr>
          <p:cNvSpPr>
            <a:spLocks noChangeArrowheads="1"/>
          </p:cNvSpPr>
          <p:nvPr/>
        </p:nvSpPr>
        <p:spPr bwMode="auto">
          <a:xfrm>
            <a:off x="467117" y="39241"/>
            <a:ext cx="5052448" cy="310564"/>
          </a:xfrm>
          <a:prstGeom prst="rect">
            <a:avLst/>
          </a:prstGeom>
          <a:noFill/>
          <a:ln w="9525">
            <a:noFill/>
            <a:miter lim="800000"/>
            <a:headEnd/>
            <a:tailEnd/>
          </a:ln>
          <a:effectLst>
            <a:prstShdw prst="shdw17" dist="17961" dir="2700000">
              <a:srgbClr val="2F4D71"/>
            </a:prstShdw>
          </a:effectLst>
        </p:spPr>
        <p:txBody>
          <a:bodyPr wrap="square" lIns="124683" tIns="62340" rIns="124683" bIns="6234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smtClean="0">
                <a:latin typeface="Century Gothic" pitchFamily="34" charset="0"/>
                <a:cs typeface="Times New Roman" pitchFamily="18" charset="0"/>
              </a:rPr>
              <a:t>Вологодская область: </a:t>
            </a:r>
            <a:r>
              <a:rPr lang="ru-RU" sz="1200" b="1" dirty="0" smtClean="0">
                <a:latin typeface="Century Gothic" pitchFamily="34" charset="0"/>
                <a:cs typeface="Times New Roman" pitchFamily="18" charset="0"/>
              </a:rPr>
              <a:t>ОПТИМИЗАЦИЯ НАЛОГООБЛОЖЕНИЯ</a:t>
            </a:r>
            <a:endParaRPr lang="ru-RU" sz="1200" b="1" dirty="0">
              <a:latin typeface="Century Gothic" pitchFamily="34" charset="0"/>
              <a:cs typeface="Times New Roman" pitchFamily="18" charset="0"/>
            </a:endParaRPr>
          </a:p>
        </p:txBody>
      </p:sp>
      <p:pic>
        <p:nvPicPr>
          <p:cNvPr id="7" name="Picture 4"/>
          <p:cNvPicPr>
            <a:picLocks noChangeAspect="1" noChangeArrowheads="1"/>
          </p:cNvPicPr>
          <p:nvPr/>
        </p:nvPicPr>
        <p:blipFill>
          <a:blip r:embed="rId4" cstate="print"/>
          <a:srcRect r="5652" b="2711"/>
          <a:stretch>
            <a:fillRect/>
          </a:stretch>
        </p:blipFill>
        <p:spPr bwMode="auto">
          <a:xfrm>
            <a:off x="119270" y="97673"/>
            <a:ext cx="405102" cy="456387"/>
          </a:xfrm>
          <a:prstGeom prst="rect">
            <a:avLst/>
          </a:prstGeom>
          <a:noFill/>
          <a:ln w="9525">
            <a:noFill/>
            <a:miter lim="800000"/>
            <a:headEnd/>
            <a:tailEnd/>
          </a:ln>
        </p:spPr>
      </p:pic>
      <p:sp>
        <p:nvSpPr>
          <p:cNvPr id="8" name="Прямоугольник 7"/>
          <p:cNvSpPr/>
          <p:nvPr/>
        </p:nvSpPr>
        <p:spPr>
          <a:xfrm>
            <a:off x="502277" y="623965"/>
            <a:ext cx="6823806" cy="354555"/>
          </a:xfrm>
          <a:prstGeom prst="rect">
            <a:avLst/>
          </a:prstGeom>
        </p:spPr>
        <p:txBody>
          <a:bodyPr wrap="square" lIns="107287" tIns="53643" rIns="107287" bIns="53643">
            <a:spAutoFit/>
          </a:bodyPr>
          <a:lstStyle/>
          <a:p>
            <a:r>
              <a:rPr lang="ru-RU" sz="1600" dirty="0" smtClean="0">
                <a:latin typeface="Century Gothic" pitchFamily="34" charset="0"/>
              </a:rPr>
              <a:t>Упрощенная система налогообложения</a:t>
            </a:r>
            <a:r>
              <a:rPr lang="en-US" sz="1600" dirty="0" smtClean="0">
                <a:latin typeface="Century Gothic" pitchFamily="34" charset="0"/>
              </a:rPr>
              <a:t>:</a:t>
            </a:r>
            <a:r>
              <a:rPr lang="ru-RU" sz="1600" dirty="0" smtClean="0">
                <a:latin typeface="Century Gothic" pitchFamily="34" charset="0"/>
              </a:rPr>
              <a:t> </a:t>
            </a:r>
          </a:p>
        </p:txBody>
      </p:sp>
      <p:sp>
        <p:nvSpPr>
          <p:cNvPr id="9" name="Прямоугольник 8"/>
          <p:cNvSpPr/>
          <p:nvPr/>
        </p:nvSpPr>
        <p:spPr>
          <a:xfrm>
            <a:off x="642910" y="2632732"/>
            <a:ext cx="3714776" cy="2023030"/>
          </a:xfrm>
          <a:prstGeom prst="rect">
            <a:avLst/>
          </a:prstGeom>
          <a:solidFill>
            <a:schemeClr val="bg1">
              <a:lumMod val="9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dirty="0">
              <a:latin typeface="Century Gothic" pitchFamily="34" charset="0"/>
            </a:endParaRPr>
          </a:p>
        </p:txBody>
      </p:sp>
      <p:sp>
        <p:nvSpPr>
          <p:cNvPr id="10" name="Прямоугольник 9"/>
          <p:cNvSpPr/>
          <p:nvPr/>
        </p:nvSpPr>
        <p:spPr>
          <a:xfrm>
            <a:off x="928662" y="3918616"/>
            <a:ext cx="3327500" cy="600776"/>
          </a:xfrm>
          <a:prstGeom prst="rect">
            <a:avLst/>
          </a:prstGeom>
        </p:spPr>
        <p:txBody>
          <a:bodyPr wrap="square" lIns="107287" tIns="53643" rIns="107287" bIns="53643">
            <a:spAutoFit/>
          </a:bodyPr>
          <a:lstStyle/>
          <a:p>
            <a:pPr algn="ctr"/>
            <a:r>
              <a:rPr lang="ru-RU" sz="1600" dirty="0" smtClean="0">
                <a:latin typeface="Century Gothic" pitchFamily="34" charset="0"/>
              </a:rPr>
              <a:t>объект налогообложения </a:t>
            </a:r>
            <a:r>
              <a:rPr lang="ru-RU" sz="1600" b="1" dirty="0" smtClean="0">
                <a:latin typeface="Century Gothic" pitchFamily="34" charset="0"/>
              </a:rPr>
              <a:t>«доходы минус расходы»</a:t>
            </a:r>
            <a:endParaRPr lang="ru-RU" sz="1600" b="1" dirty="0">
              <a:solidFill>
                <a:schemeClr val="tx1">
                  <a:lumMod val="50000"/>
                  <a:lumOff val="50000"/>
                </a:schemeClr>
              </a:solidFill>
              <a:latin typeface="Century Gothic" pitchFamily="34" charset="0"/>
            </a:endParaRPr>
          </a:p>
        </p:txBody>
      </p:sp>
      <p:sp>
        <p:nvSpPr>
          <p:cNvPr id="11" name="Прямоугольник 10"/>
          <p:cNvSpPr/>
          <p:nvPr/>
        </p:nvSpPr>
        <p:spPr>
          <a:xfrm>
            <a:off x="857224" y="2704170"/>
            <a:ext cx="1723492" cy="908553"/>
          </a:xfrm>
          <a:prstGeom prst="rect">
            <a:avLst/>
          </a:prstGeom>
        </p:spPr>
        <p:txBody>
          <a:bodyPr wrap="none" lIns="107287" tIns="53643" rIns="107287" bIns="53643" anchor="b">
            <a:spAutoFit/>
          </a:bodyPr>
          <a:lstStyle/>
          <a:p>
            <a:r>
              <a:rPr lang="ru-RU" sz="5200" b="1" dirty="0" smtClean="0">
                <a:solidFill>
                  <a:schemeClr val="tx1">
                    <a:lumMod val="50000"/>
                    <a:lumOff val="50000"/>
                  </a:schemeClr>
                </a:solidFill>
                <a:latin typeface="Century Gothic" pitchFamily="34" charset="0"/>
              </a:rPr>
              <a:t>15 %</a:t>
            </a:r>
            <a:endParaRPr lang="ru-RU" sz="5200" b="1" dirty="0">
              <a:solidFill>
                <a:schemeClr val="tx1">
                  <a:lumMod val="50000"/>
                  <a:lumOff val="50000"/>
                </a:schemeClr>
              </a:solidFill>
              <a:latin typeface="Century Gothic" pitchFamily="34" charset="0"/>
            </a:endParaRPr>
          </a:p>
        </p:txBody>
      </p:sp>
      <p:grpSp>
        <p:nvGrpSpPr>
          <p:cNvPr id="12" name="Группа 24"/>
          <p:cNvGrpSpPr/>
          <p:nvPr/>
        </p:nvGrpSpPr>
        <p:grpSpPr>
          <a:xfrm>
            <a:off x="1000100" y="2824649"/>
            <a:ext cx="1428759" cy="665339"/>
            <a:chOff x="577651" y="3333497"/>
            <a:chExt cx="1231900" cy="520700"/>
          </a:xfrm>
        </p:grpSpPr>
        <p:cxnSp>
          <p:nvCxnSpPr>
            <p:cNvPr id="13" name="Прямая соединительная линия 12"/>
            <p:cNvCxnSpPr/>
            <p:nvPr/>
          </p:nvCxnSpPr>
          <p:spPr>
            <a:xfrm flipV="1">
              <a:off x="603051" y="3333497"/>
              <a:ext cx="1206500" cy="508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77651" y="3346197"/>
              <a:ext cx="1206500" cy="508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5" name="Прямоугольник 14"/>
          <p:cNvSpPr/>
          <p:nvPr/>
        </p:nvSpPr>
        <p:spPr>
          <a:xfrm>
            <a:off x="2571736" y="2704170"/>
            <a:ext cx="1723492" cy="908553"/>
          </a:xfrm>
          <a:prstGeom prst="rect">
            <a:avLst/>
          </a:prstGeom>
        </p:spPr>
        <p:txBody>
          <a:bodyPr wrap="none" lIns="107287" tIns="53643" rIns="107287" bIns="53643" anchor="b">
            <a:spAutoFit/>
          </a:bodyPr>
          <a:lstStyle/>
          <a:p>
            <a:r>
              <a:rPr lang="ru-RU" sz="5200" b="1" dirty="0" smtClean="0">
                <a:solidFill>
                  <a:srgbClr val="C00000"/>
                </a:solidFill>
                <a:latin typeface="Century Gothic" pitchFamily="34" charset="0"/>
              </a:rPr>
              <a:t>12 %</a:t>
            </a:r>
            <a:endParaRPr lang="ru-RU" sz="5200" b="1" dirty="0">
              <a:solidFill>
                <a:srgbClr val="C00000"/>
              </a:solidFill>
              <a:latin typeface="Century Gothic" pitchFamily="34" charset="0"/>
            </a:endParaRPr>
          </a:p>
        </p:txBody>
      </p:sp>
      <p:sp>
        <p:nvSpPr>
          <p:cNvPr id="16" name="Прямоугольник 15">
            <a:extLst>
              <a:ext uri="{FF2B5EF4-FFF2-40B4-BE49-F238E27FC236}">
                <a16:creationId xmlns:a16="http://schemas.microsoft.com/office/drawing/2014/main" xmlns="" id="{CD60C32E-0298-43A1-B3CF-9941C1EEA714}"/>
              </a:ext>
            </a:extLst>
          </p:cNvPr>
          <p:cNvSpPr/>
          <p:nvPr/>
        </p:nvSpPr>
        <p:spPr>
          <a:xfrm>
            <a:off x="577870" y="5162707"/>
            <a:ext cx="7858180" cy="338544"/>
          </a:xfrm>
          <a:prstGeom prst="rect">
            <a:avLst/>
          </a:prstGeom>
        </p:spPr>
        <p:txBody>
          <a:bodyPr wrap="square" lIns="91429" tIns="45715" rIns="91429" bIns="45715">
            <a:spAutoFit/>
          </a:bodyPr>
          <a:lstStyle/>
          <a:p>
            <a:pPr>
              <a:spcBef>
                <a:spcPct val="0"/>
              </a:spcBef>
            </a:pPr>
            <a:r>
              <a:rPr lang="ru-RU" altLang="ru-RU" sz="1600" dirty="0" smtClean="0">
                <a:latin typeface="Century Gothic" pitchFamily="34" charset="0"/>
              </a:rPr>
              <a:t>Изменения вступили в силу </a:t>
            </a:r>
            <a:r>
              <a:rPr lang="ru-RU" altLang="ru-RU" sz="1600" b="1" dirty="0" smtClean="0">
                <a:latin typeface="Century Gothic" pitchFamily="34" charset="0"/>
              </a:rPr>
              <a:t>с 1 января 2019 года</a:t>
            </a:r>
            <a:endParaRPr lang="ru-RU" altLang="ru-RU" sz="1600" dirty="0">
              <a:latin typeface="Century Gothic" pitchFamily="34" charset="0"/>
              <a:cs typeface="Arial" panose="020B0604020202020204" pitchFamily="34" charset="0"/>
            </a:endParaRPr>
          </a:p>
        </p:txBody>
      </p:sp>
      <p:sp>
        <p:nvSpPr>
          <p:cNvPr id="17" name="Прямоугольник 16"/>
          <p:cNvSpPr/>
          <p:nvPr/>
        </p:nvSpPr>
        <p:spPr>
          <a:xfrm>
            <a:off x="4643438" y="2632732"/>
            <a:ext cx="3714776" cy="2023030"/>
          </a:xfrm>
          <a:prstGeom prst="rect">
            <a:avLst/>
          </a:prstGeom>
          <a:solidFill>
            <a:schemeClr val="bg1">
              <a:lumMod val="9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dirty="0">
              <a:latin typeface="Century Gothic" pitchFamily="34" charset="0"/>
            </a:endParaRPr>
          </a:p>
        </p:txBody>
      </p:sp>
      <p:sp>
        <p:nvSpPr>
          <p:cNvPr id="18" name="Прямоугольник 17"/>
          <p:cNvSpPr/>
          <p:nvPr/>
        </p:nvSpPr>
        <p:spPr>
          <a:xfrm>
            <a:off x="4929190" y="3918616"/>
            <a:ext cx="3327500" cy="600776"/>
          </a:xfrm>
          <a:prstGeom prst="rect">
            <a:avLst/>
          </a:prstGeom>
        </p:spPr>
        <p:txBody>
          <a:bodyPr wrap="square" lIns="107287" tIns="53643" rIns="107287" bIns="53643">
            <a:spAutoFit/>
          </a:bodyPr>
          <a:lstStyle/>
          <a:p>
            <a:pPr algn="ctr"/>
            <a:r>
              <a:rPr lang="ru-RU" sz="1600" dirty="0" smtClean="0">
                <a:latin typeface="Century Gothic" pitchFamily="34" charset="0"/>
              </a:rPr>
              <a:t>объект налогообложения </a:t>
            </a:r>
            <a:r>
              <a:rPr lang="ru-RU" sz="1600" b="1" dirty="0" smtClean="0">
                <a:latin typeface="Century Gothic" pitchFamily="34" charset="0"/>
              </a:rPr>
              <a:t>«доходы»</a:t>
            </a:r>
            <a:endParaRPr lang="ru-RU" sz="1600" b="1" dirty="0">
              <a:solidFill>
                <a:schemeClr val="tx1">
                  <a:lumMod val="50000"/>
                  <a:lumOff val="50000"/>
                </a:schemeClr>
              </a:solidFill>
              <a:latin typeface="Century Gothic" pitchFamily="34" charset="0"/>
            </a:endParaRPr>
          </a:p>
        </p:txBody>
      </p:sp>
      <p:sp>
        <p:nvSpPr>
          <p:cNvPr id="19" name="Прямоугольник 18"/>
          <p:cNvSpPr/>
          <p:nvPr/>
        </p:nvSpPr>
        <p:spPr>
          <a:xfrm>
            <a:off x="4857752" y="2704170"/>
            <a:ext cx="1349993" cy="908553"/>
          </a:xfrm>
          <a:prstGeom prst="rect">
            <a:avLst/>
          </a:prstGeom>
        </p:spPr>
        <p:txBody>
          <a:bodyPr wrap="none" lIns="107287" tIns="53643" rIns="107287" bIns="53643" anchor="b">
            <a:spAutoFit/>
          </a:bodyPr>
          <a:lstStyle/>
          <a:p>
            <a:r>
              <a:rPr lang="ru-RU" sz="5200" b="1" dirty="0" smtClean="0">
                <a:solidFill>
                  <a:schemeClr val="tx1">
                    <a:lumMod val="50000"/>
                    <a:lumOff val="50000"/>
                  </a:schemeClr>
                </a:solidFill>
                <a:latin typeface="Century Gothic" pitchFamily="34" charset="0"/>
              </a:rPr>
              <a:t>6 %</a:t>
            </a:r>
            <a:endParaRPr lang="ru-RU" sz="5200" b="1" dirty="0">
              <a:solidFill>
                <a:schemeClr val="tx1">
                  <a:lumMod val="50000"/>
                  <a:lumOff val="50000"/>
                </a:schemeClr>
              </a:solidFill>
              <a:latin typeface="Century Gothic" pitchFamily="34" charset="0"/>
            </a:endParaRPr>
          </a:p>
        </p:txBody>
      </p:sp>
      <p:grpSp>
        <p:nvGrpSpPr>
          <p:cNvPr id="20" name="Группа 24"/>
          <p:cNvGrpSpPr/>
          <p:nvPr/>
        </p:nvGrpSpPr>
        <p:grpSpPr>
          <a:xfrm>
            <a:off x="5000628" y="2824649"/>
            <a:ext cx="1428759" cy="665339"/>
            <a:chOff x="577651" y="3333497"/>
            <a:chExt cx="1231900" cy="520700"/>
          </a:xfrm>
        </p:grpSpPr>
        <p:cxnSp>
          <p:nvCxnSpPr>
            <p:cNvPr id="21" name="Прямая соединительная линия 20"/>
            <p:cNvCxnSpPr/>
            <p:nvPr/>
          </p:nvCxnSpPr>
          <p:spPr>
            <a:xfrm flipV="1">
              <a:off x="603051" y="3333497"/>
              <a:ext cx="1206500" cy="508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577651" y="3346197"/>
              <a:ext cx="1206500" cy="508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 name="Прямоугольник 22"/>
          <p:cNvSpPr/>
          <p:nvPr/>
        </p:nvSpPr>
        <p:spPr>
          <a:xfrm>
            <a:off x="6572264" y="2704170"/>
            <a:ext cx="1349993" cy="908553"/>
          </a:xfrm>
          <a:prstGeom prst="rect">
            <a:avLst/>
          </a:prstGeom>
        </p:spPr>
        <p:txBody>
          <a:bodyPr wrap="none" lIns="107287" tIns="53643" rIns="107287" bIns="53643" anchor="b">
            <a:spAutoFit/>
          </a:bodyPr>
          <a:lstStyle/>
          <a:p>
            <a:r>
              <a:rPr lang="ru-RU" sz="5200" b="1" dirty="0" smtClean="0">
                <a:solidFill>
                  <a:srgbClr val="C00000"/>
                </a:solidFill>
                <a:latin typeface="Century Gothic" pitchFamily="34" charset="0"/>
              </a:rPr>
              <a:t>5 %</a:t>
            </a:r>
            <a:endParaRPr lang="ru-RU" sz="5200" b="1" dirty="0">
              <a:solidFill>
                <a:srgbClr val="C00000"/>
              </a:solidFill>
              <a:latin typeface="Century Gothic" pitchFamily="34" charset="0"/>
            </a:endParaRPr>
          </a:p>
        </p:txBody>
      </p:sp>
      <p:sp>
        <p:nvSpPr>
          <p:cNvPr id="24" name="Прямоугольник 23"/>
          <p:cNvSpPr/>
          <p:nvPr/>
        </p:nvSpPr>
        <p:spPr>
          <a:xfrm>
            <a:off x="714348" y="1361352"/>
            <a:ext cx="7715304" cy="400110"/>
          </a:xfrm>
          <a:prstGeom prst="rect">
            <a:avLst/>
          </a:prstGeom>
        </p:spPr>
        <p:txBody>
          <a:bodyPr wrap="square">
            <a:spAutoFit/>
          </a:bodyPr>
          <a:lstStyle/>
          <a:p>
            <a:r>
              <a:rPr lang="ru-RU" altLang="ru-RU" sz="2000" dirty="0" smtClean="0">
                <a:latin typeface="Century Gothic" pitchFamily="34" charset="0"/>
              </a:rPr>
              <a:t>ОКВЭД 10 - Производство пищевых продуктов</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2"/>
          <p:cNvSpPr>
            <a:spLocks noChangeArrowheads="1"/>
          </p:cNvSpPr>
          <p:nvPr/>
        </p:nvSpPr>
        <p:spPr bwMode="auto">
          <a:xfrm>
            <a:off x="5485863" y="2909670"/>
            <a:ext cx="3443111" cy="490873"/>
          </a:xfrm>
          <a:prstGeom prst="rect">
            <a:avLst/>
          </a:prstGeom>
          <a:noFill/>
          <a:ln w="9525">
            <a:noFill/>
            <a:miter lim="800000"/>
            <a:headEnd/>
            <a:tailEnd/>
          </a:ln>
        </p:spPr>
        <p:txBody>
          <a:bodyPr anchor="ctr"/>
          <a:lstStyle/>
          <a:p>
            <a:pPr>
              <a:lnSpc>
                <a:spcPct val="80000"/>
              </a:lnSpc>
            </a:pPr>
            <a:r>
              <a:rPr lang="ru-RU" altLang="ru-RU" sz="1400" dirty="0">
                <a:solidFill>
                  <a:schemeClr val="bg1"/>
                </a:solidFill>
                <a:latin typeface="Calibri" pitchFamily="34" charset="0"/>
              </a:rPr>
              <a:t>Центр сопровождения</a:t>
            </a:r>
          </a:p>
          <a:p>
            <a:pPr>
              <a:lnSpc>
                <a:spcPct val="80000"/>
              </a:lnSpc>
            </a:pPr>
            <a:r>
              <a:rPr lang="ru-RU" altLang="ru-RU" sz="1400" dirty="0">
                <a:solidFill>
                  <a:schemeClr val="bg1"/>
                </a:solidFill>
                <a:latin typeface="Calibri" pitchFamily="34" charset="0"/>
              </a:rPr>
              <a:t>деятельности субъектов МСП</a:t>
            </a:r>
          </a:p>
        </p:txBody>
      </p:sp>
      <p:sp>
        <p:nvSpPr>
          <p:cNvPr id="6152" name="Rectangle 64"/>
          <p:cNvSpPr>
            <a:spLocks noChangeArrowheads="1"/>
          </p:cNvSpPr>
          <p:nvPr/>
        </p:nvSpPr>
        <p:spPr bwMode="auto">
          <a:xfrm>
            <a:off x="5485863" y="2232052"/>
            <a:ext cx="3230772" cy="387719"/>
          </a:xfrm>
          <a:prstGeom prst="rect">
            <a:avLst/>
          </a:prstGeom>
          <a:noFill/>
          <a:ln w="9525">
            <a:noFill/>
            <a:miter lim="800000"/>
            <a:headEnd/>
            <a:tailEnd/>
          </a:ln>
        </p:spPr>
        <p:txBody>
          <a:bodyPr anchor="ctr"/>
          <a:lstStyle/>
          <a:p>
            <a:pPr>
              <a:lnSpc>
                <a:spcPct val="80000"/>
              </a:lnSpc>
            </a:pPr>
            <a:r>
              <a:rPr lang="ru-RU" altLang="ru-RU" sz="1400" dirty="0">
                <a:solidFill>
                  <a:schemeClr val="bg1"/>
                </a:solidFill>
                <a:latin typeface="Calibri" pitchFamily="34" charset="0"/>
              </a:rPr>
              <a:t>Центр кластерного развития субъектов МСП</a:t>
            </a:r>
          </a:p>
        </p:txBody>
      </p:sp>
      <p:sp>
        <p:nvSpPr>
          <p:cNvPr id="6165" name="Rectangle 62"/>
          <p:cNvSpPr>
            <a:spLocks noChangeArrowheads="1"/>
          </p:cNvSpPr>
          <p:nvPr/>
        </p:nvSpPr>
        <p:spPr bwMode="auto">
          <a:xfrm>
            <a:off x="5485862" y="4030143"/>
            <a:ext cx="2988868" cy="403726"/>
          </a:xfrm>
          <a:prstGeom prst="rect">
            <a:avLst/>
          </a:prstGeom>
          <a:noFill/>
          <a:ln w="9525">
            <a:noFill/>
            <a:miter lim="800000"/>
            <a:headEnd/>
            <a:tailEnd/>
          </a:ln>
        </p:spPr>
        <p:txBody>
          <a:bodyPr/>
          <a:lstStyle/>
          <a:p>
            <a:pPr>
              <a:lnSpc>
                <a:spcPct val="80000"/>
              </a:lnSpc>
            </a:pPr>
            <a:r>
              <a:rPr lang="ru-RU" altLang="ru-RU" sz="1400" dirty="0">
                <a:solidFill>
                  <a:schemeClr val="bg1"/>
                </a:solidFill>
                <a:latin typeface="Calibri" pitchFamily="34" charset="0"/>
              </a:rPr>
              <a:t>Центр поддержки экспортно-ориентированных субъектов МСП</a:t>
            </a:r>
            <a:endParaRPr lang="ru-RU" altLang="ru-RU" sz="800" dirty="0">
              <a:solidFill>
                <a:schemeClr val="bg1"/>
              </a:solidFill>
              <a:latin typeface="Calibri" pitchFamily="34" charset="0"/>
            </a:endParaRPr>
          </a:p>
        </p:txBody>
      </p:sp>
      <p:sp>
        <p:nvSpPr>
          <p:cNvPr id="6186" name="Rectangle 64"/>
          <p:cNvSpPr>
            <a:spLocks noChangeArrowheads="1"/>
          </p:cNvSpPr>
          <p:nvPr/>
        </p:nvSpPr>
        <p:spPr bwMode="auto">
          <a:xfrm>
            <a:off x="5512741" y="1725171"/>
            <a:ext cx="2560159" cy="430404"/>
          </a:xfrm>
          <a:prstGeom prst="rect">
            <a:avLst/>
          </a:prstGeom>
          <a:noFill/>
          <a:ln w="9525">
            <a:noFill/>
            <a:miter lim="800000"/>
            <a:headEnd/>
            <a:tailEnd/>
          </a:ln>
        </p:spPr>
        <p:txBody>
          <a:bodyPr/>
          <a:lstStyle/>
          <a:p>
            <a:pPr>
              <a:lnSpc>
                <a:spcPct val="80000"/>
              </a:lnSpc>
            </a:pPr>
            <a:r>
              <a:rPr lang="ru-RU" altLang="ru-RU" sz="1200" dirty="0">
                <a:solidFill>
                  <a:schemeClr val="bg1"/>
                </a:solidFill>
                <a:latin typeface="Calibri" pitchFamily="34" charset="0"/>
                <a:ea typeface="Calibri" pitchFamily="34" charset="0"/>
                <a:cs typeface="Calibri" pitchFamily="34" charset="0"/>
              </a:rPr>
              <a:t>• консультации, обучение</a:t>
            </a:r>
          </a:p>
          <a:p>
            <a:pPr>
              <a:lnSpc>
                <a:spcPct val="80000"/>
              </a:lnSpc>
            </a:pPr>
            <a:r>
              <a:rPr lang="ru-RU" altLang="ru-RU" sz="1200" dirty="0">
                <a:solidFill>
                  <a:schemeClr val="bg1"/>
                </a:solidFill>
                <a:latin typeface="Calibri" pitchFamily="34" charset="0"/>
              </a:rPr>
              <a:t>•</a:t>
            </a:r>
            <a:r>
              <a:rPr lang="ru-RU" altLang="ru-RU" sz="1200" dirty="0">
                <a:latin typeface="Calibri" pitchFamily="34" charset="0"/>
              </a:rPr>
              <a:t> </a:t>
            </a:r>
            <a:r>
              <a:rPr lang="ru-RU" altLang="ru-RU" sz="1200" dirty="0">
                <a:solidFill>
                  <a:schemeClr val="bg1"/>
                </a:solidFill>
                <a:latin typeface="Calibri" pitchFamily="34" charset="0"/>
                <a:ea typeface="Calibri" pitchFamily="34" charset="0"/>
                <a:cs typeface="Calibri" pitchFamily="34" charset="0"/>
              </a:rPr>
              <a:t>продвижение товаров, работ и услуг</a:t>
            </a:r>
          </a:p>
        </p:txBody>
      </p:sp>
      <p:sp>
        <p:nvSpPr>
          <p:cNvPr id="6187" name="Line 50"/>
          <p:cNvSpPr>
            <a:spLocks noChangeShapeType="1"/>
          </p:cNvSpPr>
          <p:nvPr/>
        </p:nvSpPr>
        <p:spPr bwMode="auto">
          <a:xfrm>
            <a:off x="5534244" y="1726950"/>
            <a:ext cx="2695894" cy="0"/>
          </a:xfrm>
          <a:prstGeom prst="line">
            <a:avLst/>
          </a:prstGeom>
          <a:noFill/>
          <a:ln w="9525">
            <a:solidFill>
              <a:srgbClr val="FFFFFF">
                <a:alpha val="50195"/>
              </a:srgbClr>
            </a:solidFill>
            <a:round/>
            <a:headEnd/>
            <a:tailEnd/>
          </a:ln>
        </p:spPr>
        <p:txBody>
          <a:bodyPr/>
          <a:lstStyle/>
          <a:p>
            <a:endParaRPr lang="ru-RU" dirty="0"/>
          </a:p>
        </p:txBody>
      </p:sp>
      <p:sp>
        <p:nvSpPr>
          <p:cNvPr id="6188" name="Rectangle 64"/>
          <p:cNvSpPr>
            <a:spLocks noChangeArrowheads="1"/>
          </p:cNvSpPr>
          <p:nvPr/>
        </p:nvSpPr>
        <p:spPr bwMode="auto">
          <a:xfrm>
            <a:off x="5512741" y="2568193"/>
            <a:ext cx="2560159" cy="305907"/>
          </a:xfrm>
          <a:prstGeom prst="rect">
            <a:avLst/>
          </a:prstGeom>
          <a:noFill/>
          <a:ln w="9525">
            <a:noFill/>
            <a:miter lim="800000"/>
            <a:headEnd/>
            <a:tailEnd/>
          </a:ln>
        </p:spPr>
        <p:txBody>
          <a:bodyPr/>
          <a:lstStyle/>
          <a:p>
            <a:pPr>
              <a:lnSpc>
                <a:spcPct val="80000"/>
              </a:lnSpc>
            </a:pPr>
            <a:r>
              <a:rPr lang="ru-RU" altLang="ru-RU" sz="1200" dirty="0">
                <a:solidFill>
                  <a:schemeClr val="bg1"/>
                </a:solidFill>
                <a:latin typeface="Calibri" pitchFamily="34" charset="0"/>
                <a:ea typeface="Calibri" pitchFamily="34" charset="0"/>
                <a:cs typeface="Calibri" pitchFamily="34" charset="0"/>
              </a:rPr>
              <a:t>• реализация кластерных проектов</a:t>
            </a:r>
          </a:p>
        </p:txBody>
      </p:sp>
      <p:sp>
        <p:nvSpPr>
          <p:cNvPr id="6189" name="Line 52"/>
          <p:cNvSpPr>
            <a:spLocks noChangeShapeType="1"/>
          </p:cNvSpPr>
          <p:nvPr/>
        </p:nvSpPr>
        <p:spPr bwMode="auto">
          <a:xfrm>
            <a:off x="5534243" y="2569972"/>
            <a:ext cx="2999619" cy="0"/>
          </a:xfrm>
          <a:prstGeom prst="line">
            <a:avLst/>
          </a:prstGeom>
          <a:noFill/>
          <a:ln w="9525">
            <a:solidFill>
              <a:srgbClr val="FFFFFF">
                <a:alpha val="50195"/>
              </a:srgbClr>
            </a:solidFill>
            <a:round/>
            <a:headEnd/>
            <a:tailEnd/>
          </a:ln>
        </p:spPr>
        <p:txBody>
          <a:bodyPr/>
          <a:lstStyle/>
          <a:p>
            <a:endParaRPr lang="ru-RU" dirty="0"/>
          </a:p>
        </p:txBody>
      </p:sp>
      <p:sp>
        <p:nvSpPr>
          <p:cNvPr id="6190" name="Rectangle 64"/>
          <p:cNvSpPr>
            <a:spLocks noChangeArrowheads="1"/>
          </p:cNvSpPr>
          <p:nvPr/>
        </p:nvSpPr>
        <p:spPr bwMode="auto">
          <a:xfrm>
            <a:off x="5512741" y="3379201"/>
            <a:ext cx="2560159" cy="305907"/>
          </a:xfrm>
          <a:prstGeom prst="rect">
            <a:avLst/>
          </a:prstGeom>
          <a:noFill/>
          <a:ln w="9525" algn="ctr">
            <a:noFill/>
            <a:miter lim="800000"/>
            <a:headEnd/>
            <a:tailEnd/>
          </a:ln>
        </p:spPr>
        <p:txBody>
          <a:bodyPr/>
          <a:lstStyle/>
          <a:p>
            <a:pPr>
              <a:lnSpc>
                <a:spcPct val="80000"/>
              </a:lnSpc>
            </a:pPr>
            <a:r>
              <a:rPr lang="ru-RU" altLang="ru-RU" sz="1200" dirty="0">
                <a:solidFill>
                  <a:schemeClr val="bg1"/>
                </a:solidFill>
                <a:latin typeface="Calibri" pitchFamily="34" charset="0"/>
                <a:ea typeface="Calibri" pitchFamily="34" charset="0"/>
                <a:cs typeface="Calibri" pitchFamily="34" charset="0"/>
              </a:rPr>
              <a:t>• помощь в сертификации</a:t>
            </a:r>
          </a:p>
          <a:p>
            <a:pPr>
              <a:lnSpc>
                <a:spcPct val="80000"/>
              </a:lnSpc>
            </a:pPr>
            <a:r>
              <a:rPr lang="ru-RU" altLang="ru-RU" sz="1200" dirty="0">
                <a:solidFill>
                  <a:schemeClr val="bg1"/>
                </a:solidFill>
                <a:latin typeface="Calibri" pitchFamily="34" charset="0"/>
                <a:ea typeface="Calibri" pitchFamily="34" charset="0"/>
                <a:cs typeface="Calibri" pitchFamily="34" charset="0"/>
              </a:rPr>
              <a:t>• организация мероприятий</a:t>
            </a:r>
          </a:p>
          <a:p>
            <a:pPr>
              <a:lnSpc>
                <a:spcPct val="80000"/>
              </a:lnSpc>
            </a:pPr>
            <a:r>
              <a:rPr lang="ru-RU" altLang="ru-RU" sz="1200" dirty="0">
                <a:solidFill>
                  <a:schemeClr val="bg1"/>
                </a:solidFill>
                <a:latin typeface="Calibri" pitchFamily="34" charset="0"/>
                <a:ea typeface="Calibri" pitchFamily="34" charset="0"/>
                <a:cs typeface="Calibri" pitchFamily="34" charset="0"/>
              </a:rPr>
              <a:t>• сопровождение проектов</a:t>
            </a:r>
          </a:p>
          <a:p>
            <a:pPr>
              <a:lnSpc>
                <a:spcPct val="80000"/>
              </a:lnSpc>
            </a:pPr>
            <a:endParaRPr lang="ru-RU" altLang="ru-RU" sz="1200" dirty="0">
              <a:solidFill>
                <a:schemeClr val="bg1"/>
              </a:solidFill>
              <a:latin typeface="Calibri" pitchFamily="34" charset="0"/>
              <a:ea typeface="Calibri" pitchFamily="34" charset="0"/>
              <a:cs typeface="Calibri" pitchFamily="34" charset="0"/>
            </a:endParaRPr>
          </a:p>
        </p:txBody>
      </p:sp>
      <p:sp>
        <p:nvSpPr>
          <p:cNvPr id="6191" name="Line 54"/>
          <p:cNvSpPr>
            <a:spLocks noChangeShapeType="1"/>
          </p:cNvSpPr>
          <p:nvPr/>
        </p:nvSpPr>
        <p:spPr bwMode="auto">
          <a:xfrm>
            <a:off x="5534243" y="3380980"/>
            <a:ext cx="2085757" cy="0"/>
          </a:xfrm>
          <a:prstGeom prst="line">
            <a:avLst/>
          </a:prstGeom>
          <a:noFill/>
          <a:ln w="9525">
            <a:solidFill>
              <a:srgbClr val="FFFFFF">
                <a:alpha val="50195"/>
              </a:srgbClr>
            </a:solidFill>
            <a:round/>
            <a:headEnd/>
            <a:tailEnd/>
          </a:ln>
        </p:spPr>
        <p:txBody>
          <a:bodyPr/>
          <a:lstStyle/>
          <a:p>
            <a:endParaRPr lang="ru-RU" dirty="0"/>
          </a:p>
        </p:txBody>
      </p:sp>
      <p:sp>
        <p:nvSpPr>
          <p:cNvPr id="6192" name="Rectangle 64"/>
          <p:cNvSpPr>
            <a:spLocks noChangeArrowheads="1"/>
          </p:cNvSpPr>
          <p:nvPr/>
        </p:nvSpPr>
        <p:spPr bwMode="auto">
          <a:xfrm>
            <a:off x="5512741" y="4497895"/>
            <a:ext cx="2560159" cy="305907"/>
          </a:xfrm>
          <a:prstGeom prst="rect">
            <a:avLst/>
          </a:prstGeom>
          <a:noFill/>
          <a:ln w="9525" algn="ctr">
            <a:noFill/>
            <a:miter lim="800000"/>
            <a:headEnd/>
            <a:tailEnd/>
          </a:ln>
        </p:spPr>
        <p:txBody>
          <a:bodyPr/>
          <a:lstStyle/>
          <a:p>
            <a:pPr>
              <a:lnSpc>
                <a:spcPct val="80000"/>
              </a:lnSpc>
            </a:pPr>
            <a:r>
              <a:rPr lang="ru-RU" altLang="ru-RU" sz="1200" dirty="0">
                <a:solidFill>
                  <a:schemeClr val="bg1"/>
                </a:solidFill>
                <a:latin typeface="Calibri" pitchFamily="34" charset="0"/>
                <a:ea typeface="Calibri" pitchFamily="34" charset="0"/>
                <a:cs typeface="Calibri" pitchFamily="34" charset="0"/>
              </a:rPr>
              <a:t>• вывод МСП на внешние рынки</a:t>
            </a:r>
          </a:p>
          <a:p>
            <a:pPr>
              <a:lnSpc>
                <a:spcPct val="80000"/>
              </a:lnSpc>
            </a:pPr>
            <a:r>
              <a:rPr lang="ru-RU" altLang="ru-RU" sz="1200" dirty="0">
                <a:solidFill>
                  <a:schemeClr val="bg1"/>
                </a:solidFill>
                <a:latin typeface="Calibri" pitchFamily="34" charset="0"/>
                <a:ea typeface="Calibri" pitchFamily="34" charset="0"/>
                <a:cs typeface="Calibri" pitchFamily="34" charset="0"/>
              </a:rPr>
              <a:t>• маркетинговые услуги</a:t>
            </a:r>
          </a:p>
        </p:txBody>
      </p:sp>
      <p:sp>
        <p:nvSpPr>
          <p:cNvPr id="6193" name="Line 56"/>
          <p:cNvSpPr>
            <a:spLocks noChangeShapeType="1"/>
          </p:cNvSpPr>
          <p:nvPr/>
        </p:nvSpPr>
        <p:spPr bwMode="auto">
          <a:xfrm>
            <a:off x="5534243" y="4499673"/>
            <a:ext cx="2816847" cy="0"/>
          </a:xfrm>
          <a:prstGeom prst="line">
            <a:avLst/>
          </a:prstGeom>
          <a:noFill/>
          <a:ln w="9525">
            <a:solidFill>
              <a:srgbClr val="FFFFFF">
                <a:alpha val="50195"/>
              </a:srgbClr>
            </a:solidFill>
            <a:round/>
            <a:headEnd/>
            <a:tailEnd/>
          </a:ln>
        </p:spPr>
        <p:txBody>
          <a:bodyPr/>
          <a:lstStyle/>
          <a:p>
            <a:endParaRPr lang="ru-RU" dirty="0"/>
          </a:p>
        </p:txBody>
      </p:sp>
      <p:sp>
        <p:nvSpPr>
          <p:cNvPr id="6194" name="Rectangle 64"/>
          <p:cNvSpPr>
            <a:spLocks noChangeArrowheads="1"/>
          </p:cNvSpPr>
          <p:nvPr/>
        </p:nvSpPr>
        <p:spPr bwMode="auto">
          <a:xfrm>
            <a:off x="5512741" y="5219977"/>
            <a:ext cx="2838349" cy="305907"/>
          </a:xfrm>
          <a:prstGeom prst="rect">
            <a:avLst/>
          </a:prstGeom>
          <a:noFill/>
          <a:ln w="9525" algn="ctr">
            <a:noFill/>
            <a:miter lim="800000"/>
            <a:headEnd/>
            <a:tailEnd/>
          </a:ln>
        </p:spPr>
        <p:txBody>
          <a:bodyPr/>
          <a:lstStyle/>
          <a:p>
            <a:pPr>
              <a:lnSpc>
                <a:spcPct val="80000"/>
              </a:lnSpc>
            </a:pPr>
            <a:r>
              <a:rPr lang="ru-RU" altLang="ru-RU" sz="1200" dirty="0">
                <a:solidFill>
                  <a:schemeClr val="bg1"/>
                </a:solidFill>
                <a:latin typeface="Calibri" pitchFamily="34" charset="0"/>
                <a:ea typeface="Calibri" pitchFamily="34" charset="0"/>
                <a:cs typeface="Calibri" pitchFamily="34" charset="0"/>
              </a:rPr>
              <a:t>• разработка и продвижение биотехнологической продукции</a:t>
            </a:r>
          </a:p>
        </p:txBody>
      </p:sp>
      <p:sp>
        <p:nvSpPr>
          <p:cNvPr id="6195" name="Line 59"/>
          <p:cNvSpPr>
            <a:spLocks noChangeShapeType="1"/>
          </p:cNvSpPr>
          <p:nvPr/>
        </p:nvSpPr>
        <p:spPr bwMode="auto">
          <a:xfrm>
            <a:off x="5534243" y="5239540"/>
            <a:ext cx="2329006" cy="0"/>
          </a:xfrm>
          <a:prstGeom prst="line">
            <a:avLst/>
          </a:prstGeom>
          <a:noFill/>
          <a:ln w="9525">
            <a:solidFill>
              <a:srgbClr val="FFFFFF">
                <a:alpha val="50195"/>
              </a:srgbClr>
            </a:solidFill>
            <a:round/>
            <a:headEnd/>
            <a:tailEnd/>
          </a:ln>
        </p:spPr>
        <p:txBody>
          <a:bodyPr/>
          <a:lstStyle/>
          <a:p>
            <a:endParaRPr lang="ru-RU" dirty="0"/>
          </a:p>
        </p:txBody>
      </p:sp>
      <p:sp>
        <p:nvSpPr>
          <p:cNvPr id="6196" name="Rectangle 64"/>
          <p:cNvSpPr>
            <a:spLocks noChangeArrowheads="1"/>
          </p:cNvSpPr>
          <p:nvPr/>
        </p:nvSpPr>
        <p:spPr bwMode="auto">
          <a:xfrm>
            <a:off x="5514086" y="6349341"/>
            <a:ext cx="2560158" cy="305907"/>
          </a:xfrm>
          <a:prstGeom prst="rect">
            <a:avLst/>
          </a:prstGeom>
          <a:noFill/>
          <a:ln w="9525" algn="ctr">
            <a:noFill/>
            <a:miter lim="800000"/>
            <a:headEnd/>
            <a:tailEnd/>
          </a:ln>
        </p:spPr>
        <p:txBody>
          <a:bodyPr/>
          <a:lstStyle/>
          <a:p>
            <a:pPr>
              <a:lnSpc>
                <a:spcPct val="80000"/>
              </a:lnSpc>
            </a:pPr>
            <a:r>
              <a:rPr lang="ru-RU" altLang="ru-RU" sz="1200" dirty="0">
                <a:solidFill>
                  <a:schemeClr val="bg1"/>
                </a:solidFill>
                <a:latin typeface="Calibri" pitchFamily="34" charset="0"/>
                <a:ea typeface="Calibri" pitchFamily="34" charset="0"/>
                <a:cs typeface="Calibri" pitchFamily="34" charset="0"/>
              </a:rPr>
              <a:t>• юридические услуги</a:t>
            </a:r>
          </a:p>
        </p:txBody>
      </p:sp>
      <p:sp>
        <p:nvSpPr>
          <p:cNvPr id="6197" name="Line 61"/>
          <p:cNvSpPr>
            <a:spLocks noChangeShapeType="1"/>
          </p:cNvSpPr>
          <p:nvPr/>
        </p:nvSpPr>
        <p:spPr bwMode="auto">
          <a:xfrm>
            <a:off x="5534244" y="6377798"/>
            <a:ext cx="2146233" cy="0"/>
          </a:xfrm>
          <a:prstGeom prst="line">
            <a:avLst/>
          </a:prstGeom>
          <a:noFill/>
          <a:ln w="9525">
            <a:solidFill>
              <a:srgbClr val="FFFFFF">
                <a:alpha val="50195"/>
              </a:srgbClr>
            </a:solidFill>
            <a:round/>
            <a:headEnd/>
            <a:tailEnd/>
          </a:ln>
        </p:spPr>
        <p:txBody>
          <a:bodyPr/>
          <a:lstStyle/>
          <a:p>
            <a:endParaRPr lang="ru-RU" dirty="0"/>
          </a:p>
        </p:txBody>
      </p:sp>
      <p:sp>
        <p:nvSpPr>
          <p:cNvPr id="6198" name="Rectangle 63"/>
          <p:cNvSpPr>
            <a:spLocks noChangeArrowheads="1"/>
          </p:cNvSpPr>
          <p:nvPr/>
        </p:nvSpPr>
        <p:spPr bwMode="auto">
          <a:xfrm>
            <a:off x="5516773" y="4826923"/>
            <a:ext cx="3230772" cy="544229"/>
          </a:xfrm>
          <a:prstGeom prst="rect">
            <a:avLst/>
          </a:prstGeom>
          <a:noFill/>
          <a:ln w="9525">
            <a:noFill/>
            <a:miter lim="800000"/>
            <a:headEnd/>
            <a:tailEnd/>
          </a:ln>
        </p:spPr>
        <p:txBody>
          <a:bodyPr anchor="ctr"/>
          <a:lstStyle/>
          <a:p>
            <a:pPr>
              <a:lnSpc>
                <a:spcPct val="80000"/>
              </a:lnSpc>
            </a:pPr>
            <a:r>
              <a:rPr lang="ru-RU" altLang="ru-RU" sz="1400" dirty="0">
                <a:solidFill>
                  <a:schemeClr val="bg1"/>
                </a:solidFill>
                <a:latin typeface="Calibri" pitchFamily="34" charset="0"/>
              </a:rPr>
              <a:t>Центр  инжиниринга</a:t>
            </a:r>
            <a:endParaRPr lang="en-US" altLang="ru-RU" sz="1400" dirty="0">
              <a:solidFill>
                <a:schemeClr val="bg1"/>
              </a:solidFill>
              <a:latin typeface="Calibri" pitchFamily="34" charset="0"/>
              <a:ea typeface="Calibri" pitchFamily="34" charset="0"/>
              <a:cs typeface="Calibri" pitchFamily="34" charset="0"/>
            </a:endParaRPr>
          </a:p>
        </p:txBody>
      </p:sp>
      <p:pic>
        <p:nvPicPr>
          <p:cNvPr id="59" name="Picture 2"/>
          <p:cNvPicPr>
            <a:picLocks noChangeAspect="1" noChangeArrowheads="1"/>
          </p:cNvPicPr>
          <p:nvPr/>
        </p:nvPicPr>
        <p:blipFill>
          <a:blip r:embed="rId3" cstate="print"/>
          <a:srcRect l="397"/>
          <a:stretch>
            <a:fillRect/>
          </a:stretch>
        </p:blipFill>
        <p:spPr bwMode="auto">
          <a:xfrm>
            <a:off x="1376" y="-20472"/>
            <a:ext cx="8909721" cy="551536"/>
          </a:xfrm>
          <a:prstGeom prst="rect">
            <a:avLst/>
          </a:prstGeom>
          <a:noFill/>
          <a:ln w="9525">
            <a:noFill/>
            <a:miter lim="800000"/>
            <a:headEnd/>
            <a:tailEnd/>
          </a:ln>
        </p:spPr>
      </p:pic>
      <p:sp>
        <p:nvSpPr>
          <p:cNvPr id="60" name="Rectangle 5">
            <a:extLst>
              <a:ext uri="{FF2B5EF4-FFF2-40B4-BE49-F238E27FC236}">
                <a16:creationId xmlns:a16="http://schemas.microsoft.com/office/drawing/2014/main" xmlns="" id="{BCB686DF-C207-4E07-B328-B7C2923CD445}"/>
              </a:ext>
            </a:extLst>
          </p:cNvPr>
          <p:cNvSpPr>
            <a:spLocks noChangeArrowheads="1"/>
          </p:cNvSpPr>
          <p:nvPr/>
        </p:nvSpPr>
        <p:spPr bwMode="auto">
          <a:xfrm>
            <a:off x="467116" y="39241"/>
            <a:ext cx="6004935" cy="310564"/>
          </a:xfrm>
          <a:prstGeom prst="rect">
            <a:avLst/>
          </a:prstGeom>
          <a:noFill/>
          <a:ln w="9525">
            <a:noFill/>
            <a:miter lim="800000"/>
            <a:headEnd/>
            <a:tailEnd/>
          </a:ln>
          <a:effectLst>
            <a:prstShdw prst="shdw17" dist="17961" dir="2700000">
              <a:srgbClr val="2F4D71"/>
            </a:prstShdw>
          </a:effectLst>
        </p:spPr>
        <p:txBody>
          <a:bodyPr wrap="square" lIns="124683" tIns="62340" rIns="124683" bIns="6234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smtClean="0">
                <a:latin typeface="Century Gothic" pitchFamily="34" charset="0"/>
                <a:cs typeface="Times New Roman" pitchFamily="18" charset="0"/>
              </a:rPr>
              <a:t>Вологодская область: </a:t>
            </a:r>
            <a:r>
              <a:rPr lang="ru-RU" sz="1200" b="1" dirty="0" smtClean="0">
                <a:latin typeface="Century Gothic" pitchFamily="34" charset="0"/>
                <a:cs typeface="Times New Roman" pitchFamily="18" charset="0"/>
              </a:rPr>
              <a:t>ПОДДЕРЖКА МАЛОГО И СРЕДНЕГО БИЗНЕСА</a:t>
            </a:r>
            <a:endParaRPr lang="ru-RU" sz="1200" b="1" dirty="0">
              <a:latin typeface="Century Gothic" pitchFamily="34" charset="0"/>
              <a:cs typeface="Times New Roman" pitchFamily="18" charset="0"/>
            </a:endParaRPr>
          </a:p>
        </p:txBody>
      </p:sp>
      <p:pic>
        <p:nvPicPr>
          <p:cNvPr id="61" name="Picture 4"/>
          <p:cNvPicPr>
            <a:picLocks noChangeAspect="1" noChangeArrowheads="1"/>
          </p:cNvPicPr>
          <p:nvPr/>
        </p:nvPicPr>
        <p:blipFill>
          <a:blip r:embed="rId4" cstate="print"/>
          <a:srcRect r="5652" b="2711"/>
          <a:stretch>
            <a:fillRect/>
          </a:stretch>
        </p:blipFill>
        <p:spPr bwMode="auto">
          <a:xfrm>
            <a:off x="119270" y="97673"/>
            <a:ext cx="405102" cy="456387"/>
          </a:xfrm>
          <a:prstGeom prst="rect">
            <a:avLst/>
          </a:prstGeom>
          <a:noFill/>
          <a:ln w="9525">
            <a:noFill/>
            <a:miter lim="800000"/>
            <a:headEnd/>
            <a:tailEnd/>
          </a:ln>
        </p:spPr>
      </p:pic>
      <p:sp>
        <p:nvSpPr>
          <p:cNvPr id="62" name="Номер слайда 1"/>
          <p:cNvSpPr>
            <a:spLocks noGrp="1"/>
          </p:cNvSpPr>
          <p:nvPr>
            <p:ph type="sldNum" sz="quarter" idx="12"/>
          </p:nvPr>
        </p:nvSpPr>
        <p:spPr>
          <a:xfrm>
            <a:off x="7003070" y="6356351"/>
            <a:ext cx="2057400" cy="365125"/>
          </a:xfrm>
        </p:spPr>
        <p:txBody>
          <a:bodyPr/>
          <a:lstStyle/>
          <a:p>
            <a:fld id="{E4FE80C3-7952-4414-BE17-6314168CCAF9}" type="slidenum">
              <a:rPr lang="ru-RU" smtClean="0"/>
              <a:pPr/>
              <a:t>4</a:t>
            </a:fld>
            <a:endParaRPr lang="ru-RU" dirty="0"/>
          </a:p>
        </p:txBody>
      </p:sp>
      <p:sp>
        <p:nvSpPr>
          <p:cNvPr id="24" name="Равнобедренный треугольник 23"/>
          <p:cNvSpPr/>
          <p:nvPr/>
        </p:nvSpPr>
        <p:spPr bwMode="auto">
          <a:xfrm>
            <a:off x="755576" y="1916832"/>
            <a:ext cx="7344816" cy="648072"/>
          </a:xfrm>
          <a:prstGeom prst="triangle">
            <a:avLst/>
          </a:prstGeom>
          <a:solidFill>
            <a:schemeClr val="bg1">
              <a:lumMod val="85000"/>
            </a:schemeClr>
          </a:solidFill>
          <a:ln w="38100">
            <a:noFill/>
            <a:round/>
            <a:headEnd/>
            <a:tailEnd/>
          </a:ln>
        </p:spPr>
        <p:txBody>
          <a:bodyPr wrap="none" rtlCol="0" anchor="ctr"/>
          <a:lstStyle/>
          <a:p>
            <a:pPr algn="ctr"/>
            <a:endParaRPr lang="ru-RU" sz="1600" dirty="0">
              <a:latin typeface="Century Gothic" pitchFamily="34" charset="0"/>
            </a:endParaRPr>
          </a:p>
        </p:txBody>
      </p:sp>
      <p:sp>
        <p:nvSpPr>
          <p:cNvPr id="25" name="Прямоугольник 24"/>
          <p:cNvSpPr/>
          <p:nvPr/>
        </p:nvSpPr>
        <p:spPr bwMode="auto">
          <a:xfrm>
            <a:off x="1907704" y="4941168"/>
            <a:ext cx="2032616" cy="725144"/>
          </a:xfrm>
          <a:prstGeom prst="rect">
            <a:avLst/>
          </a:prstGeom>
          <a:noFill/>
          <a:ln w="38100">
            <a:solidFill>
              <a:schemeClr val="bg1">
                <a:lumMod val="85000"/>
              </a:schemeClr>
            </a:solidFill>
            <a:round/>
            <a:headEnd/>
            <a:tailEnd/>
          </a:ln>
        </p:spPr>
        <p:txBody>
          <a:bodyPr wrap="none" rtlCol="0" anchor="ctr"/>
          <a:lstStyle/>
          <a:p>
            <a:pPr algn="ctr"/>
            <a:endParaRPr lang="ru-RU" sz="1600" dirty="0">
              <a:latin typeface="Century Gothic" pitchFamily="34" charset="0"/>
            </a:endParaRPr>
          </a:p>
        </p:txBody>
      </p:sp>
      <p:sp>
        <p:nvSpPr>
          <p:cNvPr id="26" name="Прямоугольник 25"/>
          <p:cNvSpPr/>
          <p:nvPr/>
        </p:nvSpPr>
        <p:spPr bwMode="auto">
          <a:xfrm>
            <a:off x="3059832" y="2703856"/>
            <a:ext cx="1512168" cy="725144"/>
          </a:xfrm>
          <a:prstGeom prst="rect">
            <a:avLst/>
          </a:prstGeom>
          <a:noFill/>
          <a:ln w="38100">
            <a:solidFill>
              <a:schemeClr val="bg1">
                <a:lumMod val="85000"/>
              </a:schemeClr>
            </a:solidFill>
            <a:round/>
            <a:headEnd/>
            <a:tailEnd/>
          </a:ln>
        </p:spPr>
        <p:txBody>
          <a:bodyPr wrap="none" rtlCol="0" anchor="ctr"/>
          <a:lstStyle/>
          <a:p>
            <a:pPr algn="ctr"/>
            <a:endParaRPr lang="ru-RU" sz="1600" dirty="0">
              <a:latin typeface="Century Gothic" pitchFamily="34" charset="0"/>
            </a:endParaRPr>
          </a:p>
        </p:txBody>
      </p:sp>
      <p:sp>
        <p:nvSpPr>
          <p:cNvPr id="27" name="Rectangle 57">
            <a:extLst>
              <a:ext uri="{FF2B5EF4-FFF2-40B4-BE49-F238E27FC236}"/>
            </a:extLst>
          </p:cNvPr>
          <p:cNvSpPr>
            <a:spLocks noChangeArrowheads="1"/>
          </p:cNvSpPr>
          <p:nvPr/>
        </p:nvSpPr>
        <p:spPr bwMode="auto">
          <a:xfrm>
            <a:off x="4211960" y="1359969"/>
            <a:ext cx="2736304" cy="289310"/>
          </a:xfrm>
          <a:prstGeom prst="rect">
            <a:avLst/>
          </a:prstGeom>
          <a:noFill/>
          <a:ln>
            <a:noFill/>
          </a:ln>
          <a:effectLst>
            <a:prstShdw prst="shdw17" dist="17961" dir="2700000">
              <a:schemeClr val="accent1">
                <a:gamma/>
                <a:shade val="60000"/>
                <a:invGamma/>
              </a:schemeClr>
            </a:prstShdw>
          </a:effectLst>
          <a:extLst/>
        </p:spPr>
        <p:txBody>
          <a:bodyPr wrap="squar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None/>
              <a:defRPr/>
            </a:pPr>
            <a:r>
              <a:rPr lang="ru-RU" altLang="ru-RU" sz="1600" b="1" dirty="0" smtClean="0">
                <a:latin typeface="Century Gothic" pitchFamily="34" charset="0"/>
              </a:rPr>
              <a:t>АНО «Мой Бизнес»</a:t>
            </a:r>
          </a:p>
        </p:txBody>
      </p:sp>
      <p:pic>
        <p:nvPicPr>
          <p:cNvPr id="28" name="Picture 3" descr="J:\Общие документы\Презентации\2019_08_27 ГО МСП\work\logo-one.png"/>
          <p:cNvPicPr>
            <a:picLocks noChangeAspect="1" noChangeArrowheads="1"/>
          </p:cNvPicPr>
          <p:nvPr/>
        </p:nvPicPr>
        <p:blipFill>
          <a:blip r:embed="rId5" cstate="print">
            <a:grayscl/>
          </a:blip>
          <a:srcRect/>
          <a:stretch>
            <a:fillRect/>
          </a:stretch>
        </p:blipFill>
        <p:spPr bwMode="auto">
          <a:xfrm>
            <a:off x="3077213" y="1228232"/>
            <a:ext cx="1003866" cy="472056"/>
          </a:xfrm>
          <a:prstGeom prst="rect">
            <a:avLst/>
          </a:prstGeom>
          <a:noFill/>
        </p:spPr>
      </p:pic>
      <p:sp>
        <p:nvSpPr>
          <p:cNvPr id="29" name="Прямоугольник 28"/>
          <p:cNvSpPr/>
          <p:nvPr/>
        </p:nvSpPr>
        <p:spPr bwMode="auto">
          <a:xfrm>
            <a:off x="2304288" y="1119680"/>
            <a:ext cx="4283936" cy="720080"/>
          </a:xfrm>
          <a:prstGeom prst="rect">
            <a:avLst/>
          </a:prstGeom>
          <a:noFill/>
          <a:ln w="38100">
            <a:solidFill>
              <a:schemeClr val="bg1">
                <a:lumMod val="85000"/>
              </a:schemeClr>
            </a:solidFill>
            <a:round/>
            <a:headEnd/>
            <a:tailEnd/>
          </a:ln>
        </p:spPr>
        <p:txBody>
          <a:bodyPr wrap="none" rtlCol="0" anchor="ctr"/>
          <a:lstStyle/>
          <a:p>
            <a:pPr algn="ctr"/>
            <a:endParaRPr lang="ru-RU" sz="1600" dirty="0">
              <a:latin typeface="Century Gothic" pitchFamily="34" charset="0"/>
            </a:endParaRPr>
          </a:p>
        </p:txBody>
      </p:sp>
      <p:sp>
        <p:nvSpPr>
          <p:cNvPr id="30" name="Rectangle 62"/>
          <p:cNvSpPr>
            <a:spLocks noChangeArrowheads="1"/>
          </p:cNvSpPr>
          <p:nvPr/>
        </p:nvSpPr>
        <p:spPr bwMode="auto">
          <a:xfrm>
            <a:off x="1242561" y="2942081"/>
            <a:ext cx="1746463" cy="251500"/>
          </a:xfrm>
          <a:prstGeom prst="rect">
            <a:avLst/>
          </a:prstGeom>
          <a:noFill/>
          <a:ln w="9525">
            <a:noFill/>
            <a:miter lim="800000"/>
            <a:headEnd/>
            <a:tailEnd/>
          </a:ln>
        </p:spPr>
        <p:txBody>
          <a:bodyPr anchor="ctr"/>
          <a:lstStyle/>
          <a:p>
            <a:pPr>
              <a:lnSpc>
                <a:spcPct val="80000"/>
              </a:lnSpc>
            </a:pPr>
            <a:r>
              <a:rPr lang="ru-RU" altLang="ru-RU" sz="1000" dirty="0" smtClean="0">
                <a:latin typeface="Century Gothic" pitchFamily="34" charset="0"/>
              </a:rPr>
              <a:t>Центр</a:t>
            </a:r>
          </a:p>
          <a:p>
            <a:pPr>
              <a:lnSpc>
                <a:spcPct val="80000"/>
              </a:lnSpc>
            </a:pPr>
            <a:r>
              <a:rPr lang="ru-RU" altLang="ru-RU" sz="1000" dirty="0" smtClean="0">
                <a:latin typeface="Century Gothic" pitchFamily="34" charset="0"/>
              </a:rPr>
              <a:t>поддержки</a:t>
            </a:r>
          </a:p>
          <a:p>
            <a:pPr>
              <a:lnSpc>
                <a:spcPct val="80000"/>
              </a:lnSpc>
            </a:pPr>
            <a:r>
              <a:rPr lang="ru-RU" altLang="ru-RU" sz="1000" dirty="0" smtClean="0">
                <a:latin typeface="Century Gothic" pitchFamily="34" charset="0"/>
              </a:rPr>
              <a:t>предпринимательства</a:t>
            </a:r>
            <a:endParaRPr lang="ru-RU" altLang="ru-RU" sz="1000" dirty="0">
              <a:latin typeface="Century Gothic" pitchFamily="34" charset="0"/>
            </a:endParaRPr>
          </a:p>
        </p:txBody>
      </p:sp>
      <p:sp>
        <p:nvSpPr>
          <p:cNvPr id="31" name="Rectangle 64"/>
          <p:cNvSpPr>
            <a:spLocks noChangeArrowheads="1"/>
          </p:cNvSpPr>
          <p:nvPr/>
        </p:nvSpPr>
        <p:spPr bwMode="auto">
          <a:xfrm>
            <a:off x="5219705" y="2892679"/>
            <a:ext cx="1069823" cy="346075"/>
          </a:xfrm>
          <a:prstGeom prst="rect">
            <a:avLst/>
          </a:prstGeom>
          <a:noFill/>
          <a:ln w="9525">
            <a:noFill/>
            <a:miter lim="800000"/>
            <a:headEnd/>
            <a:tailEnd/>
          </a:ln>
        </p:spPr>
        <p:txBody>
          <a:bodyPr anchor="ctr"/>
          <a:lstStyle/>
          <a:p>
            <a:pPr>
              <a:lnSpc>
                <a:spcPct val="80000"/>
              </a:lnSpc>
            </a:pPr>
            <a:r>
              <a:rPr lang="ru-RU" altLang="ru-RU" sz="1000" dirty="0" smtClean="0">
                <a:latin typeface="Century Gothic" pitchFamily="34" charset="0"/>
              </a:rPr>
              <a:t>Центр</a:t>
            </a:r>
          </a:p>
          <a:p>
            <a:pPr>
              <a:lnSpc>
                <a:spcPct val="80000"/>
              </a:lnSpc>
            </a:pPr>
            <a:r>
              <a:rPr lang="ru-RU" altLang="ru-RU" sz="1000" dirty="0" smtClean="0">
                <a:latin typeface="Century Gothic" pitchFamily="34" charset="0"/>
              </a:rPr>
              <a:t>кластерного</a:t>
            </a:r>
          </a:p>
          <a:p>
            <a:pPr>
              <a:lnSpc>
                <a:spcPct val="80000"/>
              </a:lnSpc>
            </a:pPr>
            <a:r>
              <a:rPr lang="ru-RU" altLang="ru-RU" sz="1000" dirty="0" smtClean="0">
                <a:latin typeface="Century Gothic" pitchFamily="34" charset="0"/>
              </a:rPr>
              <a:t>развития</a:t>
            </a:r>
            <a:endParaRPr lang="ru-RU" altLang="ru-RU" sz="1000" dirty="0">
              <a:latin typeface="Century Gothic" pitchFamily="34" charset="0"/>
            </a:endParaRPr>
          </a:p>
        </p:txBody>
      </p:sp>
      <p:pic>
        <p:nvPicPr>
          <p:cNvPr id="32" name="Picture 2"/>
          <p:cNvPicPr>
            <a:picLocks noChangeAspect="1" noChangeArrowheads="1"/>
          </p:cNvPicPr>
          <p:nvPr/>
        </p:nvPicPr>
        <p:blipFill>
          <a:blip r:embed="rId6" cstate="print">
            <a:clrChange>
              <a:clrFrom>
                <a:srgbClr val="FFFFFF"/>
              </a:clrFrom>
              <a:clrTo>
                <a:srgbClr val="FFFFFF">
                  <a:alpha val="0"/>
                </a:srgbClr>
              </a:clrTo>
            </a:clrChange>
            <a:grayscl/>
          </a:blip>
          <a:srcRect l="8832" t="24441" r="83885" b="65223"/>
          <a:stretch>
            <a:fillRect/>
          </a:stretch>
        </p:blipFill>
        <p:spPr bwMode="auto">
          <a:xfrm>
            <a:off x="789817" y="2840080"/>
            <a:ext cx="430392" cy="487082"/>
          </a:xfrm>
          <a:prstGeom prst="rect">
            <a:avLst/>
          </a:prstGeom>
          <a:noFill/>
          <a:ln w="9525">
            <a:noFill/>
            <a:miter lim="800000"/>
            <a:headEnd/>
            <a:tailEnd/>
          </a:ln>
        </p:spPr>
      </p:pic>
      <p:pic>
        <p:nvPicPr>
          <p:cNvPr id="33" name="Picture 2"/>
          <p:cNvPicPr>
            <a:picLocks noChangeAspect="1" noChangeArrowheads="1"/>
          </p:cNvPicPr>
          <p:nvPr/>
        </p:nvPicPr>
        <p:blipFill>
          <a:blip r:embed="rId6" cstate="print">
            <a:clrChange>
              <a:clrFrom>
                <a:srgbClr val="FFFFFF"/>
              </a:clrFrom>
              <a:clrTo>
                <a:srgbClr val="FFFFFF">
                  <a:alpha val="0"/>
                </a:srgbClr>
              </a:clrTo>
            </a:clrChange>
            <a:grayscl/>
          </a:blip>
          <a:srcRect l="54656" t="60897" r="37414" b="28275"/>
          <a:stretch>
            <a:fillRect/>
          </a:stretch>
        </p:blipFill>
        <p:spPr bwMode="auto">
          <a:xfrm>
            <a:off x="4783995" y="2831135"/>
            <a:ext cx="395332" cy="430494"/>
          </a:xfrm>
          <a:prstGeom prst="rect">
            <a:avLst/>
          </a:prstGeom>
          <a:noFill/>
          <a:ln w="9525">
            <a:noFill/>
            <a:miter lim="800000"/>
            <a:headEnd/>
            <a:tailEnd/>
          </a:ln>
        </p:spPr>
      </p:pic>
      <p:sp>
        <p:nvSpPr>
          <p:cNvPr id="34" name="Rectangle 56"/>
          <p:cNvSpPr>
            <a:spLocks noChangeArrowheads="1"/>
          </p:cNvSpPr>
          <p:nvPr/>
        </p:nvSpPr>
        <p:spPr bwMode="auto">
          <a:xfrm>
            <a:off x="2546633" y="5112616"/>
            <a:ext cx="1440160" cy="409575"/>
          </a:xfrm>
          <a:prstGeom prst="rect">
            <a:avLst/>
          </a:prstGeom>
          <a:noFill/>
          <a:ln w="9525">
            <a:noFill/>
            <a:miter lim="800000"/>
            <a:headEnd/>
            <a:tailEnd/>
          </a:ln>
        </p:spPr>
        <p:txBody>
          <a:bodyPr anchor="ctr"/>
          <a:lstStyle/>
          <a:p>
            <a:pPr>
              <a:lnSpc>
                <a:spcPct val="80000"/>
              </a:lnSpc>
            </a:pPr>
            <a:r>
              <a:rPr lang="ru-RU" altLang="ru-RU" sz="1000" dirty="0">
                <a:latin typeface="Century Gothic" pitchFamily="34" charset="0"/>
              </a:rPr>
              <a:t>Фонд ресурсной поддержки</a:t>
            </a:r>
          </a:p>
        </p:txBody>
      </p:sp>
      <p:pic>
        <p:nvPicPr>
          <p:cNvPr id="35" name="Picture 6" descr="фрп2"/>
          <p:cNvPicPr>
            <a:picLocks noChangeAspect="1" noChangeArrowheads="1"/>
          </p:cNvPicPr>
          <p:nvPr/>
        </p:nvPicPr>
        <p:blipFill>
          <a:blip r:embed="rId7" cstate="print">
            <a:clrChange>
              <a:clrFrom>
                <a:srgbClr val="FFFFFF"/>
              </a:clrFrom>
              <a:clrTo>
                <a:srgbClr val="FFFFFF">
                  <a:alpha val="0"/>
                </a:srgbClr>
              </a:clrTo>
            </a:clrChange>
            <a:grayscl/>
          </a:blip>
          <a:srcRect/>
          <a:stretch>
            <a:fillRect/>
          </a:stretch>
        </p:blipFill>
        <p:spPr bwMode="auto">
          <a:xfrm>
            <a:off x="2015787" y="5045305"/>
            <a:ext cx="504825" cy="466725"/>
          </a:xfrm>
          <a:prstGeom prst="rect">
            <a:avLst/>
          </a:prstGeom>
          <a:noFill/>
          <a:ln w="9525">
            <a:noFill/>
            <a:miter lim="800000"/>
            <a:headEnd/>
            <a:tailEnd/>
          </a:ln>
        </p:spPr>
      </p:pic>
      <p:sp>
        <p:nvSpPr>
          <p:cNvPr id="36" name="Rectangle 62"/>
          <p:cNvSpPr>
            <a:spLocks noChangeArrowheads="1"/>
          </p:cNvSpPr>
          <p:nvPr/>
        </p:nvSpPr>
        <p:spPr bwMode="auto">
          <a:xfrm>
            <a:off x="3553231" y="2920472"/>
            <a:ext cx="982193" cy="315546"/>
          </a:xfrm>
          <a:prstGeom prst="rect">
            <a:avLst/>
          </a:prstGeom>
          <a:noFill/>
          <a:ln w="9525">
            <a:noFill/>
            <a:miter lim="800000"/>
            <a:headEnd/>
            <a:tailEnd/>
          </a:ln>
        </p:spPr>
        <p:txBody>
          <a:bodyPr anchor="ctr"/>
          <a:lstStyle/>
          <a:p>
            <a:pPr>
              <a:lnSpc>
                <a:spcPct val="80000"/>
              </a:lnSpc>
            </a:pPr>
            <a:r>
              <a:rPr lang="ru-RU" altLang="ru-RU" sz="1000" dirty="0" smtClean="0">
                <a:latin typeface="Century Gothic" pitchFamily="34" charset="0"/>
              </a:rPr>
              <a:t>Центр</a:t>
            </a:r>
          </a:p>
          <a:p>
            <a:pPr>
              <a:lnSpc>
                <a:spcPct val="80000"/>
              </a:lnSpc>
            </a:pPr>
            <a:r>
              <a:rPr lang="ru-RU" altLang="ru-RU" sz="1000" dirty="0" smtClean="0">
                <a:latin typeface="Century Gothic" pitchFamily="34" charset="0"/>
              </a:rPr>
              <a:t>поддержки</a:t>
            </a:r>
          </a:p>
          <a:p>
            <a:pPr>
              <a:lnSpc>
                <a:spcPct val="80000"/>
              </a:lnSpc>
            </a:pPr>
            <a:r>
              <a:rPr lang="ru-RU" altLang="ru-RU" sz="1000" dirty="0" smtClean="0">
                <a:latin typeface="Century Gothic" pitchFamily="34" charset="0"/>
              </a:rPr>
              <a:t>экспорта</a:t>
            </a:r>
            <a:endParaRPr lang="ru-RU" altLang="ru-RU" sz="400" dirty="0">
              <a:latin typeface="Century Gothic" pitchFamily="34" charset="0"/>
            </a:endParaRPr>
          </a:p>
        </p:txBody>
      </p:sp>
      <p:pic>
        <p:nvPicPr>
          <p:cNvPr id="37" name="Picture 2"/>
          <p:cNvPicPr>
            <a:picLocks noChangeAspect="1" noChangeArrowheads="1"/>
          </p:cNvPicPr>
          <p:nvPr/>
        </p:nvPicPr>
        <p:blipFill>
          <a:blip r:embed="rId6" cstate="print">
            <a:clrChange>
              <a:clrFrom>
                <a:srgbClr val="FFFFFF"/>
              </a:clrFrom>
              <a:clrTo>
                <a:srgbClr val="FFFFFF">
                  <a:alpha val="0"/>
                </a:srgbClr>
              </a:clrTo>
            </a:clrChange>
            <a:grayscl/>
          </a:blip>
          <a:srcRect l="8754" t="60733" r="83391" b="28111"/>
          <a:stretch>
            <a:fillRect/>
          </a:stretch>
        </p:blipFill>
        <p:spPr bwMode="auto">
          <a:xfrm>
            <a:off x="3151551" y="2836089"/>
            <a:ext cx="390590" cy="442410"/>
          </a:xfrm>
          <a:prstGeom prst="rect">
            <a:avLst/>
          </a:prstGeom>
          <a:noFill/>
          <a:ln w="9525">
            <a:noFill/>
            <a:miter lim="800000"/>
            <a:headEnd/>
            <a:tailEnd/>
          </a:ln>
        </p:spPr>
      </p:pic>
      <p:sp>
        <p:nvSpPr>
          <p:cNvPr id="38" name="Прямоугольник 37"/>
          <p:cNvSpPr/>
          <p:nvPr/>
        </p:nvSpPr>
        <p:spPr bwMode="auto">
          <a:xfrm>
            <a:off x="4679440" y="2703856"/>
            <a:ext cx="1584176" cy="725144"/>
          </a:xfrm>
          <a:prstGeom prst="rect">
            <a:avLst/>
          </a:prstGeom>
          <a:noFill/>
          <a:ln w="38100">
            <a:solidFill>
              <a:schemeClr val="bg1">
                <a:lumMod val="85000"/>
              </a:schemeClr>
            </a:solidFill>
            <a:round/>
            <a:headEnd/>
            <a:tailEnd/>
          </a:ln>
        </p:spPr>
        <p:txBody>
          <a:bodyPr wrap="none" rtlCol="0" anchor="ctr"/>
          <a:lstStyle/>
          <a:p>
            <a:pPr algn="ctr"/>
            <a:endParaRPr lang="ru-RU" sz="1600" dirty="0">
              <a:latin typeface="Century Gothic" pitchFamily="34" charset="0"/>
            </a:endParaRPr>
          </a:p>
        </p:txBody>
      </p:sp>
      <p:sp>
        <p:nvSpPr>
          <p:cNvPr id="39" name="Прямоугольник 38"/>
          <p:cNvSpPr/>
          <p:nvPr/>
        </p:nvSpPr>
        <p:spPr bwMode="auto">
          <a:xfrm>
            <a:off x="709856" y="2703856"/>
            <a:ext cx="2247848" cy="725144"/>
          </a:xfrm>
          <a:prstGeom prst="rect">
            <a:avLst/>
          </a:prstGeom>
          <a:noFill/>
          <a:ln w="38100">
            <a:solidFill>
              <a:schemeClr val="bg1">
                <a:lumMod val="85000"/>
              </a:schemeClr>
            </a:solidFill>
            <a:round/>
            <a:headEnd/>
            <a:tailEnd/>
          </a:ln>
        </p:spPr>
        <p:txBody>
          <a:bodyPr wrap="none" rtlCol="0" anchor="ctr"/>
          <a:lstStyle/>
          <a:p>
            <a:pPr algn="ctr"/>
            <a:endParaRPr lang="ru-RU" sz="1600" dirty="0">
              <a:latin typeface="Century Gothic" pitchFamily="34" charset="0"/>
            </a:endParaRPr>
          </a:p>
        </p:txBody>
      </p:sp>
      <p:sp>
        <p:nvSpPr>
          <p:cNvPr id="40" name="Прямоугольник 39"/>
          <p:cNvSpPr/>
          <p:nvPr/>
        </p:nvSpPr>
        <p:spPr bwMode="auto">
          <a:xfrm>
            <a:off x="2654072" y="3789040"/>
            <a:ext cx="1588744" cy="725144"/>
          </a:xfrm>
          <a:prstGeom prst="rect">
            <a:avLst/>
          </a:prstGeom>
          <a:noFill/>
          <a:ln w="38100">
            <a:solidFill>
              <a:schemeClr val="bg1">
                <a:lumMod val="85000"/>
              </a:schemeClr>
            </a:solidFill>
            <a:round/>
            <a:headEnd/>
            <a:tailEnd/>
          </a:ln>
        </p:spPr>
        <p:txBody>
          <a:bodyPr wrap="none" rtlCol="0" anchor="ctr"/>
          <a:lstStyle/>
          <a:p>
            <a:pPr algn="ctr"/>
            <a:endParaRPr lang="ru-RU" sz="1600" dirty="0">
              <a:latin typeface="Century Gothic" pitchFamily="34" charset="0"/>
            </a:endParaRPr>
          </a:p>
        </p:txBody>
      </p:sp>
      <p:sp>
        <p:nvSpPr>
          <p:cNvPr id="41" name="Rectangle 56"/>
          <p:cNvSpPr>
            <a:spLocks noChangeArrowheads="1"/>
          </p:cNvSpPr>
          <p:nvPr/>
        </p:nvSpPr>
        <p:spPr bwMode="auto">
          <a:xfrm>
            <a:off x="3183273" y="3959344"/>
            <a:ext cx="1440160" cy="409575"/>
          </a:xfrm>
          <a:prstGeom prst="rect">
            <a:avLst/>
          </a:prstGeom>
          <a:noFill/>
          <a:ln w="9525">
            <a:noFill/>
            <a:miter lim="800000"/>
            <a:headEnd/>
            <a:tailEnd/>
          </a:ln>
        </p:spPr>
        <p:txBody>
          <a:bodyPr anchor="ctr"/>
          <a:lstStyle/>
          <a:p>
            <a:pPr>
              <a:lnSpc>
                <a:spcPct val="80000"/>
              </a:lnSpc>
            </a:pPr>
            <a:r>
              <a:rPr lang="ru-RU" altLang="ru-RU" sz="1000" dirty="0" smtClean="0">
                <a:latin typeface="Century Gothic" pitchFamily="34" charset="0"/>
              </a:rPr>
              <a:t>Корпорация развития ВО</a:t>
            </a:r>
            <a:endParaRPr lang="ru-RU" altLang="ru-RU" sz="1000" dirty="0">
              <a:latin typeface="Century Gothic" pitchFamily="34" charset="0"/>
            </a:endParaRPr>
          </a:p>
        </p:txBody>
      </p:sp>
      <p:pic>
        <p:nvPicPr>
          <p:cNvPr id="42" name="Picture 3" descr="J:\Общие документы\Презентации\2019_08_27 ГО МСП\work\krlogo-1200x661.jpg"/>
          <p:cNvPicPr>
            <a:picLocks noChangeAspect="1" noChangeArrowheads="1"/>
          </p:cNvPicPr>
          <p:nvPr/>
        </p:nvPicPr>
        <p:blipFill>
          <a:blip r:embed="rId8" cstate="print">
            <a:grayscl/>
          </a:blip>
          <a:srcRect l="40129" t="17481" r="40351" b="44903"/>
          <a:stretch>
            <a:fillRect/>
          </a:stretch>
        </p:blipFill>
        <p:spPr bwMode="auto">
          <a:xfrm>
            <a:off x="2793464" y="3919850"/>
            <a:ext cx="381760" cy="405229"/>
          </a:xfrm>
          <a:prstGeom prst="rect">
            <a:avLst/>
          </a:prstGeom>
          <a:noFill/>
        </p:spPr>
      </p:pic>
      <p:sp>
        <p:nvSpPr>
          <p:cNvPr id="43" name="Прямоугольник 42"/>
          <p:cNvSpPr/>
          <p:nvPr/>
        </p:nvSpPr>
        <p:spPr>
          <a:xfrm>
            <a:off x="5526157" y="1844824"/>
            <a:ext cx="2880864" cy="369332"/>
          </a:xfrm>
          <a:prstGeom prst="rect">
            <a:avLst/>
          </a:prstGeom>
        </p:spPr>
        <p:txBody>
          <a:bodyPr wrap="square">
            <a:spAutoFit/>
          </a:bodyPr>
          <a:lstStyle/>
          <a:p>
            <a:pPr algn="ctr"/>
            <a:r>
              <a:rPr lang="ru-RU" sz="900" dirty="0" smtClean="0">
                <a:latin typeface="Century Gothic" pitchFamily="34" charset="0"/>
              </a:rPr>
              <a:t>Директор АНО «Мой Бизнес»</a:t>
            </a:r>
          </a:p>
          <a:p>
            <a:pPr algn="ctr"/>
            <a:r>
              <a:rPr lang="ru-RU" sz="900" dirty="0" smtClean="0">
                <a:latin typeface="Century Gothic" pitchFamily="34" charset="0"/>
              </a:rPr>
              <a:t>Антон Вячеславович Шопин</a:t>
            </a:r>
            <a:endParaRPr lang="ru-RU" sz="900" dirty="0">
              <a:latin typeface="Century Gothic" pitchFamily="34" charset="0"/>
            </a:endParaRPr>
          </a:p>
        </p:txBody>
      </p:sp>
      <p:sp>
        <p:nvSpPr>
          <p:cNvPr id="44" name="Прямоугольник 43"/>
          <p:cNvSpPr/>
          <p:nvPr/>
        </p:nvSpPr>
        <p:spPr>
          <a:xfrm>
            <a:off x="1259632" y="3429000"/>
            <a:ext cx="1101584" cy="230832"/>
          </a:xfrm>
          <a:prstGeom prst="rect">
            <a:avLst/>
          </a:prstGeom>
        </p:spPr>
        <p:txBody>
          <a:bodyPr wrap="none">
            <a:spAutoFit/>
          </a:bodyPr>
          <a:lstStyle/>
          <a:p>
            <a:pPr algn="ctr"/>
            <a:r>
              <a:rPr lang="ru-RU" sz="900" dirty="0" smtClean="0">
                <a:latin typeface="Century Gothic" pitchFamily="34" charset="0"/>
              </a:rPr>
              <a:t>С.Ю. Шмельков</a:t>
            </a:r>
            <a:endParaRPr lang="ru-RU" sz="900" dirty="0">
              <a:latin typeface="Century Gothic" pitchFamily="34" charset="0"/>
            </a:endParaRPr>
          </a:p>
        </p:txBody>
      </p:sp>
      <p:pic>
        <p:nvPicPr>
          <p:cNvPr id="45" name="Picture 2"/>
          <p:cNvPicPr>
            <a:picLocks noChangeAspect="1" noChangeArrowheads="1"/>
          </p:cNvPicPr>
          <p:nvPr/>
        </p:nvPicPr>
        <p:blipFill>
          <a:blip r:embed="rId6" cstate="print">
            <a:clrChange>
              <a:clrFrom>
                <a:srgbClr val="FFFFFF"/>
              </a:clrFrom>
              <a:clrTo>
                <a:srgbClr val="FFFFFF">
                  <a:alpha val="0"/>
                </a:srgbClr>
              </a:clrTo>
            </a:clrChange>
            <a:grayscl/>
          </a:blip>
          <a:srcRect l="54727" t="24441" r="38150" b="65354"/>
          <a:stretch>
            <a:fillRect/>
          </a:stretch>
        </p:blipFill>
        <p:spPr bwMode="auto">
          <a:xfrm>
            <a:off x="6503870" y="2824635"/>
            <a:ext cx="390706" cy="446366"/>
          </a:xfrm>
          <a:prstGeom prst="rect">
            <a:avLst/>
          </a:prstGeom>
          <a:noFill/>
          <a:ln w="9525">
            <a:noFill/>
            <a:miter lim="800000"/>
            <a:headEnd/>
            <a:tailEnd/>
          </a:ln>
        </p:spPr>
      </p:pic>
      <p:sp>
        <p:nvSpPr>
          <p:cNvPr id="46" name="Rectangle 64"/>
          <p:cNvSpPr>
            <a:spLocks noChangeArrowheads="1"/>
          </p:cNvSpPr>
          <p:nvPr/>
        </p:nvSpPr>
        <p:spPr bwMode="auto">
          <a:xfrm>
            <a:off x="6912465" y="2892679"/>
            <a:ext cx="1187927" cy="346075"/>
          </a:xfrm>
          <a:prstGeom prst="rect">
            <a:avLst/>
          </a:prstGeom>
          <a:noFill/>
          <a:ln w="9525">
            <a:noFill/>
            <a:miter lim="800000"/>
            <a:headEnd/>
            <a:tailEnd/>
          </a:ln>
        </p:spPr>
        <p:txBody>
          <a:bodyPr anchor="ctr"/>
          <a:lstStyle/>
          <a:p>
            <a:pPr>
              <a:lnSpc>
                <a:spcPct val="80000"/>
              </a:lnSpc>
            </a:pPr>
            <a:r>
              <a:rPr lang="ru-RU" altLang="ru-RU" sz="1000" dirty="0" smtClean="0">
                <a:latin typeface="Century Gothic" pitchFamily="34" charset="0"/>
              </a:rPr>
              <a:t>Региональный центр инжиниринга</a:t>
            </a:r>
            <a:endParaRPr lang="en-US" altLang="ru-RU" sz="1000" dirty="0">
              <a:latin typeface="Century Gothic" pitchFamily="34" charset="0"/>
              <a:ea typeface="Calibri" pitchFamily="34" charset="0"/>
              <a:cs typeface="Calibri" pitchFamily="34" charset="0"/>
            </a:endParaRPr>
          </a:p>
        </p:txBody>
      </p:sp>
      <p:sp>
        <p:nvSpPr>
          <p:cNvPr id="47" name="Прямоугольник 46"/>
          <p:cNvSpPr/>
          <p:nvPr/>
        </p:nvSpPr>
        <p:spPr bwMode="auto">
          <a:xfrm>
            <a:off x="6372200" y="2703856"/>
            <a:ext cx="1738528" cy="725144"/>
          </a:xfrm>
          <a:prstGeom prst="rect">
            <a:avLst/>
          </a:prstGeom>
          <a:noFill/>
          <a:ln w="38100">
            <a:solidFill>
              <a:schemeClr val="bg1">
                <a:lumMod val="85000"/>
              </a:schemeClr>
            </a:solidFill>
            <a:round/>
            <a:headEnd/>
            <a:tailEnd/>
          </a:ln>
        </p:spPr>
        <p:txBody>
          <a:bodyPr wrap="none" rtlCol="0" anchor="ctr"/>
          <a:lstStyle/>
          <a:p>
            <a:pPr algn="ctr"/>
            <a:endParaRPr lang="ru-RU" sz="1600" dirty="0">
              <a:latin typeface="Century Gothic" pitchFamily="34" charset="0"/>
            </a:endParaRPr>
          </a:p>
        </p:txBody>
      </p:sp>
      <p:sp>
        <p:nvSpPr>
          <p:cNvPr id="48" name="Прямоугольник 47"/>
          <p:cNvSpPr/>
          <p:nvPr/>
        </p:nvSpPr>
        <p:spPr>
          <a:xfrm>
            <a:off x="3177301" y="3429000"/>
            <a:ext cx="1191352" cy="230832"/>
          </a:xfrm>
          <a:prstGeom prst="rect">
            <a:avLst/>
          </a:prstGeom>
        </p:spPr>
        <p:txBody>
          <a:bodyPr wrap="none">
            <a:spAutoFit/>
          </a:bodyPr>
          <a:lstStyle/>
          <a:p>
            <a:pPr algn="ctr"/>
            <a:r>
              <a:rPr lang="ru-RU" sz="900" dirty="0" smtClean="0">
                <a:latin typeface="Century Gothic" pitchFamily="34" charset="0"/>
              </a:rPr>
              <a:t>Л.А. Малованина</a:t>
            </a:r>
            <a:endParaRPr lang="ru-RU" sz="900" dirty="0">
              <a:latin typeface="Century Gothic" pitchFamily="34" charset="0"/>
            </a:endParaRPr>
          </a:p>
        </p:txBody>
      </p:sp>
      <p:sp>
        <p:nvSpPr>
          <p:cNvPr id="49" name="Прямоугольник 48"/>
          <p:cNvSpPr/>
          <p:nvPr/>
        </p:nvSpPr>
        <p:spPr>
          <a:xfrm>
            <a:off x="4896349" y="3429000"/>
            <a:ext cx="1091966" cy="230832"/>
          </a:xfrm>
          <a:prstGeom prst="rect">
            <a:avLst/>
          </a:prstGeom>
        </p:spPr>
        <p:txBody>
          <a:bodyPr wrap="none">
            <a:spAutoFit/>
          </a:bodyPr>
          <a:lstStyle/>
          <a:p>
            <a:pPr algn="ctr"/>
            <a:r>
              <a:rPr lang="ru-RU" sz="900" dirty="0" smtClean="0">
                <a:latin typeface="Century Gothic" pitchFamily="34" charset="0"/>
              </a:rPr>
              <a:t>М.Н. Барсукова</a:t>
            </a:r>
            <a:endParaRPr lang="ru-RU" sz="900" dirty="0">
              <a:latin typeface="Century Gothic" pitchFamily="34" charset="0"/>
            </a:endParaRPr>
          </a:p>
        </p:txBody>
      </p:sp>
      <p:sp>
        <p:nvSpPr>
          <p:cNvPr id="50" name="Прямоугольник 49"/>
          <p:cNvSpPr/>
          <p:nvPr/>
        </p:nvSpPr>
        <p:spPr>
          <a:xfrm>
            <a:off x="6723981" y="3429000"/>
            <a:ext cx="872355" cy="230832"/>
          </a:xfrm>
          <a:prstGeom prst="rect">
            <a:avLst/>
          </a:prstGeom>
        </p:spPr>
        <p:txBody>
          <a:bodyPr wrap="none">
            <a:spAutoFit/>
          </a:bodyPr>
          <a:lstStyle/>
          <a:p>
            <a:pPr algn="ctr"/>
            <a:r>
              <a:rPr lang="ru-RU" sz="900" dirty="0" smtClean="0">
                <a:latin typeface="Century Gothic" pitchFamily="34" charset="0"/>
              </a:rPr>
              <a:t>А.С. Тропин</a:t>
            </a:r>
            <a:endParaRPr lang="ru-RU" sz="900" dirty="0">
              <a:latin typeface="Century Gothic" pitchFamily="34" charset="0"/>
            </a:endParaRPr>
          </a:p>
        </p:txBody>
      </p:sp>
      <p:sp>
        <p:nvSpPr>
          <p:cNvPr id="51" name="Rectangle 56"/>
          <p:cNvSpPr>
            <a:spLocks noChangeArrowheads="1"/>
          </p:cNvSpPr>
          <p:nvPr/>
        </p:nvSpPr>
        <p:spPr bwMode="auto">
          <a:xfrm>
            <a:off x="1176192" y="3953880"/>
            <a:ext cx="1349864" cy="409575"/>
          </a:xfrm>
          <a:prstGeom prst="rect">
            <a:avLst/>
          </a:prstGeom>
          <a:noFill/>
          <a:ln w="9525">
            <a:noFill/>
            <a:miter lim="800000"/>
            <a:headEnd/>
            <a:tailEnd/>
          </a:ln>
        </p:spPr>
        <p:txBody>
          <a:bodyPr anchor="ctr"/>
          <a:lstStyle/>
          <a:p>
            <a:pPr>
              <a:lnSpc>
                <a:spcPct val="80000"/>
              </a:lnSpc>
            </a:pPr>
            <a:r>
              <a:rPr lang="ru-RU" altLang="ru-RU" sz="1000" dirty="0" smtClean="0">
                <a:latin typeface="Century Gothic" pitchFamily="34" charset="0"/>
              </a:rPr>
              <a:t>Инвестиционное агентство ВО</a:t>
            </a:r>
            <a:endParaRPr lang="ru-RU" altLang="ru-RU" sz="1000" dirty="0">
              <a:latin typeface="Century Gothic" pitchFamily="34" charset="0"/>
            </a:endParaRPr>
          </a:p>
        </p:txBody>
      </p:sp>
      <p:sp>
        <p:nvSpPr>
          <p:cNvPr id="52" name="Прямоугольник 51"/>
          <p:cNvSpPr/>
          <p:nvPr/>
        </p:nvSpPr>
        <p:spPr bwMode="auto">
          <a:xfrm>
            <a:off x="711000" y="3789040"/>
            <a:ext cx="1803600" cy="725144"/>
          </a:xfrm>
          <a:prstGeom prst="rect">
            <a:avLst/>
          </a:prstGeom>
          <a:noFill/>
          <a:ln w="38100">
            <a:solidFill>
              <a:schemeClr val="bg1">
                <a:lumMod val="85000"/>
              </a:schemeClr>
            </a:solidFill>
            <a:round/>
            <a:headEnd/>
            <a:tailEnd/>
          </a:ln>
        </p:spPr>
        <p:txBody>
          <a:bodyPr wrap="none" rtlCol="0" anchor="ctr"/>
          <a:lstStyle/>
          <a:p>
            <a:pPr algn="ctr"/>
            <a:endParaRPr lang="ru-RU" sz="1600" dirty="0">
              <a:latin typeface="Century Gothic" pitchFamily="34" charset="0"/>
            </a:endParaRPr>
          </a:p>
        </p:txBody>
      </p:sp>
      <p:pic>
        <p:nvPicPr>
          <p:cNvPr id="53" name="Picture 2" descr="J:\Общие документы\Презентации\2019_08_27 ГО МСП\work\bebf69da92aa81627e1f405656de3f8c.jpg"/>
          <p:cNvPicPr>
            <a:picLocks noChangeAspect="1" noChangeArrowheads="1"/>
          </p:cNvPicPr>
          <p:nvPr/>
        </p:nvPicPr>
        <p:blipFill>
          <a:blip r:embed="rId9" cstate="print">
            <a:grayscl/>
          </a:blip>
          <a:srcRect l="7128" t="46269" r="76937" b="8500"/>
          <a:stretch>
            <a:fillRect/>
          </a:stretch>
        </p:blipFill>
        <p:spPr bwMode="auto">
          <a:xfrm>
            <a:off x="879064" y="3922099"/>
            <a:ext cx="309656" cy="446268"/>
          </a:xfrm>
          <a:prstGeom prst="rect">
            <a:avLst/>
          </a:prstGeom>
          <a:noFill/>
        </p:spPr>
      </p:pic>
      <p:sp>
        <p:nvSpPr>
          <p:cNvPr id="54" name="Прямоугольник 53"/>
          <p:cNvSpPr/>
          <p:nvPr/>
        </p:nvSpPr>
        <p:spPr>
          <a:xfrm>
            <a:off x="1035916" y="4553696"/>
            <a:ext cx="1069524" cy="230832"/>
          </a:xfrm>
          <a:prstGeom prst="rect">
            <a:avLst/>
          </a:prstGeom>
        </p:spPr>
        <p:txBody>
          <a:bodyPr wrap="none">
            <a:spAutoFit/>
          </a:bodyPr>
          <a:lstStyle/>
          <a:p>
            <a:pPr algn="ctr"/>
            <a:r>
              <a:rPr lang="ru-RU" sz="900" dirty="0" smtClean="0">
                <a:latin typeface="Century Gothic" pitchFamily="34" charset="0"/>
              </a:rPr>
              <a:t>С.А. Ерощенко</a:t>
            </a:r>
            <a:endParaRPr lang="ru-RU" sz="900" dirty="0">
              <a:latin typeface="Century Gothic" pitchFamily="34" charset="0"/>
            </a:endParaRPr>
          </a:p>
        </p:txBody>
      </p:sp>
      <p:sp>
        <p:nvSpPr>
          <p:cNvPr id="55" name="Rectangle 56"/>
          <p:cNvSpPr>
            <a:spLocks noChangeArrowheads="1"/>
          </p:cNvSpPr>
          <p:nvPr/>
        </p:nvSpPr>
        <p:spPr bwMode="auto">
          <a:xfrm>
            <a:off x="5029192" y="3943344"/>
            <a:ext cx="910960" cy="409575"/>
          </a:xfrm>
          <a:prstGeom prst="rect">
            <a:avLst/>
          </a:prstGeom>
          <a:noFill/>
          <a:ln w="9525">
            <a:noFill/>
            <a:miter lim="800000"/>
            <a:headEnd/>
            <a:tailEnd/>
          </a:ln>
        </p:spPr>
        <p:txBody>
          <a:bodyPr anchor="ctr"/>
          <a:lstStyle/>
          <a:p>
            <a:pPr>
              <a:lnSpc>
                <a:spcPct val="80000"/>
              </a:lnSpc>
            </a:pPr>
            <a:r>
              <a:rPr lang="ru-RU" altLang="ru-RU" sz="1000" dirty="0">
                <a:latin typeface="Century Gothic" pitchFamily="34" charset="0"/>
              </a:rPr>
              <a:t>Бизнес-инкубатор</a:t>
            </a:r>
          </a:p>
        </p:txBody>
      </p:sp>
      <p:pic>
        <p:nvPicPr>
          <p:cNvPr id="56" name="Рисунок 55">
            <a:extLst>
              <a:ext uri="{FF2B5EF4-FFF2-40B4-BE49-F238E27FC236}">
                <a16:creationId xmlns="" xmlns:a16="http://schemas.microsoft.com/office/drawing/2014/main" id="{2DE46AB4-6ED6-42CE-931A-B11DC10B8FEF}"/>
              </a:ext>
            </a:extLst>
          </p:cNvPr>
          <p:cNvPicPr>
            <a:picLocks noChangeAspect="1"/>
          </p:cNvPicPr>
          <p:nvPr/>
        </p:nvPicPr>
        <p:blipFill>
          <a:blip r:embed="rId10" cstate="print">
            <a:grayscl/>
            <a:extLst>
              <a:ext uri="{BEBA8EAE-BF5A-486C-A8C5-ECC9F3942E4B}">
                <a14:imgProps xmlns:a14="http://schemas.microsoft.com/office/drawing/2010/main" xmlns="">
                  <a14:imgLayer r:embed="rId11">
                    <a14:imgEffect>
                      <a14:saturation sat="0"/>
                    </a14:imgEffect>
                  </a14:imgLayer>
                </a14:imgProps>
              </a:ext>
              <a:ext uri="{28A0092B-C50C-407E-A947-70E740481C1C}">
                <a14:useLocalDpi xmlns:a14="http://schemas.microsoft.com/office/drawing/2010/main" xmlns="" val="0"/>
              </a:ext>
            </a:extLst>
          </a:blip>
          <a:srcRect r="74219"/>
          <a:stretch>
            <a:fillRect/>
          </a:stretch>
        </p:blipFill>
        <p:spPr>
          <a:xfrm>
            <a:off x="4534378" y="3986784"/>
            <a:ext cx="484874" cy="353520"/>
          </a:xfrm>
          <a:prstGeom prst="rect">
            <a:avLst/>
          </a:prstGeom>
        </p:spPr>
      </p:pic>
      <p:sp>
        <p:nvSpPr>
          <p:cNvPr id="57" name="Прямоугольник 56"/>
          <p:cNvSpPr/>
          <p:nvPr/>
        </p:nvSpPr>
        <p:spPr bwMode="auto">
          <a:xfrm>
            <a:off x="4385696" y="3789040"/>
            <a:ext cx="1588744" cy="725144"/>
          </a:xfrm>
          <a:prstGeom prst="rect">
            <a:avLst/>
          </a:prstGeom>
          <a:noFill/>
          <a:ln w="38100">
            <a:solidFill>
              <a:schemeClr val="bg1">
                <a:lumMod val="85000"/>
              </a:schemeClr>
            </a:solidFill>
            <a:round/>
            <a:headEnd/>
            <a:tailEnd/>
          </a:ln>
        </p:spPr>
        <p:txBody>
          <a:bodyPr wrap="none" rtlCol="0" anchor="ctr"/>
          <a:lstStyle/>
          <a:p>
            <a:pPr algn="ctr"/>
            <a:endParaRPr lang="ru-RU" sz="1600" dirty="0">
              <a:latin typeface="Century Gothic" pitchFamily="34" charset="0"/>
            </a:endParaRPr>
          </a:p>
        </p:txBody>
      </p:sp>
      <p:sp>
        <p:nvSpPr>
          <p:cNvPr id="58" name="Rectangle 62"/>
          <p:cNvSpPr>
            <a:spLocks noChangeArrowheads="1"/>
          </p:cNvSpPr>
          <p:nvPr/>
        </p:nvSpPr>
        <p:spPr bwMode="auto">
          <a:xfrm>
            <a:off x="6588224" y="3936984"/>
            <a:ext cx="1656184" cy="432048"/>
          </a:xfrm>
          <a:prstGeom prst="rect">
            <a:avLst/>
          </a:prstGeom>
          <a:noFill/>
          <a:ln w="9525">
            <a:noFill/>
            <a:miter lim="800000"/>
            <a:headEnd/>
            <a:tailEnd/>
          </a:ln>
        </p:spPr>
        <p:txBody>
          <a:bodyPr wrap="square" anchor="ctr"/>
          <a:lstStyle/>
          <a:p>
            <a:pPr>
              <a:lnSpc>
                <a:spcPct val="80000"/>
              </a:lnSpc>
            </a:pPr>
            <a:r>
              <a:rPr lang="ru-RU" altLang="ru-RU" sz="1000" dirty="0">
                <a:latin typeface="Century Gothic" pitchFamily="34" charset="0"/>
              </a:rPr>
              <a:t>Центр инноваций социальной сферы</a:t>
            </a:r>
          </a:p>
        </p:txBody>
      </p:sp>
      <p:pic>
        <p:nvPicPr>
          <p:cNvPr id="63" name="Picture 40" descr="innovation_icon"/>
          <p:cNvPicPr>
            <a:picLocks noChangeAspect="1" noChangeArrowheads="1"/>
          </p:cNvPicPr>
          <p:nvPr/>
        </p:nvPicPr>
        <p:blipFill>
          <a:blip r:embed="rId12" cstate="print">
            <a:clrChange>
              <a:clrFrom>
                <a:srgbClr val="FFFFFF"/>
              </a:clrFrom>
              <a:clrTo>
                <a:srgbClr val="FFFFFF">
                  <a:alpha val="0"/>
                </a:srgbClr>
              </a:clrTo>
            </a:clrChange>
            <a:grayscl/>
          </a:blip>
          <a:srcRect/>
          <a:stretch>
            <a:fillRect/>
          </a:stretch>
        </p:blipFill>
        <p:spPr bwMode="auto">
          <a:xfrm>
            <a:off x="6121632" y="3910907"/>
            <a:ext cx="552304" cy="615722"/>
          </a:xfrm>
          <a:prstGeom prst="rect">
            <a:avLst/>
          </a:prstGeom>
          <a:noFill/>
          <a:ln w="9525">
            <a:noFill/>
            <a:miter lim="800000"/>
            <a:headEnd/>
            <a:tailEnd/>
          </a:ln>
        </p:spPr>
      </p:pic>
      <p:sp>
        <p:nvSpPr>
          <p:cNvPr id="64" name="Прямоугольник 63"/>
          <p:cNvSpPr/>
          <p:nvPr/>
        </p:nvSpPr>
        <p:spPr bwMode="auto">
          <a:xfrm>
            <a:off x="6156176" y="3789040"/>
            <a:ext cx="1953360" cy="725144"/>
          </a:xfrm>
          <a:prstGeom prst="rect">
            <a:avLst/>
          </a:prstGeom>
          <a:noFill/>
          <a:ln w="38100">
            <a:solidFill>
              <a:schemeClr val="bg1">
                <a:lumMod val="85000"/>
              </a:schemeClr>
            </a:solidFill>
            <a:round/>
            <a:headEnd/>
            <a:tailEnd/>
          </a:ln>
        </p:spPr>
        <p:txBody>
          <a:bodyPr wrap="none" rtlCol="0" anchor="ctr"/>
          <a:lstStyle/>
          <a:p>
            <a:pPr algn="ctr"/>
            <a:endParaRPr lang="ru-RU" sz="1600" dirty="0">
              <a:latin typeface="Century Gothic" pitchFamily="34" charset="0"/>
            </a:endParaRPr>
          </a:p>
        </p:txBody>
      </p:sp>
      <p:sp>
        <p:nvSpPr>
          <p:cNvPr id="65" name="Прямоугольник 64"/>
          <p:cNvSpPr/>
          <p:nvPr/>
        </p:nvSpPr>
        <p:spPr bwMode="auto">
          <a:xfrm>
            <a:off x="4130808" y="4941168"/>
            <a:ext cx="2282960" cy="725144"/>
          </a:xfrm>
          <a:prstGeom prst="rect">
            <a:avLst/>
          </a:prstGeom>
          <a:noFill/>
          <a:ln w="38100">
            <a:solidFill>
              <a:schemeClr val="bg1">
                <a:lumMod val="85000"/>
              </a:schemeClr>
            </a:solidFill>
            <a:round/>
            <a:headEnd/>
            <a:tailEnd/>
          </a:ln>
        </p:spPr>
        <p:txBody>
          <a:bodyPr wrap="none" rtlCol="0" anchor="ctr"/>
          <a:lstStyle/>
          <a:p>
            <a:pPr algn="ctr"/>
            <a:endParaRPr lang="ru-RU" sz="1600" dirty="0">
              <a:latin typeface="Century Gothic" pitchFamily="34" charset="0"/>
            </a:endParaRPr>
          </a:p>
        </p:txBody>
      </p:sp>
      <p:pic>
        <p:nvPicPr>
          <p:cNvPr id="66" name="Рисунок 61" descr="C:\Users\Yakovleva.JS\AppData\Local\Microsoft\Windows\Temporary Internet Files\Content.Outlook\L515HG30\Лого.jpg"/>
          <p:cNvPicPr>
            <a:picLocks noChangeAspect="1" noChangeArrowheads="1"/>
          </p:cNvPicPr>
          <p:nvPr/>
        </p:nvPicPr>
        <p:blipFill>
          <a:blip r:embed="rId13" cstate="print">
            <a:grayscl/>
          </a:blip>
          <a:srcRect/>
          <a:stretch>
            <a:fillRect/>
          </a:stretch>
        </p:blipFill>
        <p:spPr bwMode="auto">
          <a:xfrm>
            <a:off x="4250205" y="5043144"/>
            <a:ext cx="553066" cy="525904"/>
          </a:xfrm>
          <a:prstGeom prst="rect">
            <a:avLst/>
          </a:prstGeom>
          <a:noFill/>
          <a:ln w="9525">
            <a:noFill/>
            <a:miter lim="800000"/>
            <a:headEnd/>
            <a:tailEnd/>
          </a:ln>
        </p:spPr>
      </p:pic>
      <p:sp>
        <p:nvSpPr>
          <p:cNvPr id="67" name="Rectangle 64"/>
          <p:cNvSpPr>
            <a:spLocks noChangeArrowheads="1"/>
          </p:cNvSpPr>
          <p:nvPr/>
        </p:nvSpPr>
        <p:spPr bwMode="auto">
          <a:xfrm>
            <a:off x="4821552" y="5110655"/>
            <a:ext cx="1728192" cy="387350"/>
          </a:xfrm>
          <a:prstGeom prst="rect">
            <a:avLst/>
          </a:prstGeom>
          <a:noFill/>
          <a:ln w="9525">
            <a:noFill/>
            <a:miter lim="800000"/>
            <a:headEnd/>
            <a:tailEnd/>
          </a:ln>
        </p:spPr>
        <p:txBody>
          <a:bodyPr anchor="ctr"/>
          <a:lstStyle/>
          <a:p>
            <a:pPr>
              <a:lnSpc>
                <a:spcPct val="80000"/>
              </a:lnSpc>
            </a:pPr>
            <a:r>
              <a:rPr lang="ru-RU" altLang="ru-RU" sz="1000" dirty="0">
                <a:latin typeface="Century Gothic" pitchFamily="34" charset="0"/>
              </a:rPr>
              <a:t>Центр гарантийного обеспечения </a:t>
            </a:r>
            <a:r>
              <a:rPr lang="ru-RU" altLang="ru-RU" sz="900" dirty="0">
                <a:latin typeface="Century Gothic" pitchFamily="34" charset="0"/>
              </a:rPr>
              <a:t>(Гарантийный фонд)</a:t>
            </a:r>
            <a:endParaRPr lang="ru-RU" altLang="ru-RU" sz="1000" dirty="0">
              <a:latin typeface="Century Gothic" pitchFamily="34" charset="0"/>
            </a:endParaRPr>
          </a:p>
        </p:txBody>
      </p:sp>
      <p:sp>
        <p:nvSpPr>
          <p:cNvPr id="68" name="Прямоугольник 67"/>
          <p:cNvSpPr/>
          <p:nvPr/>
        </p:nvSpPr>
        <p:spPr>
          <a:xfrm>
            <a:off x="2817261" y="4553696"/>
            <a:ext cx="1106393" cy="230832"/>
          </a:xfrm>
          <a:prstGeom prst="rect">
            <a:avLst/>
          </a:prstGeom>
        </p:spPr>
        <p:txBody>
          <a:bodyPr wrap="none">
            <a:spAutoFit/>
          </a:bodyPr>
          <a:lstStyle/>
          <a:p>
            <a:pPr algn="ctr"/>
            <a:r>
              <a:rPr lang="ru-RU" sz="900" dirty="0" smtClean="0">
                <a:latin typeface="Century Gothic" pitchFamily="34" charset="0"/>
              </a:rPr>
              <a:t>Н.Н. Маркелова</a:t>
            </a:r>
            <a:endParaRPr lang="ru-RU" sz="900" dirty="0">
              <a:latin typeface="Century Gothic" pitchFamily="34" charset="0"/>
            </a:endParaRPr>
          </a:p>
        </p:txBody>
      </p:sp>
      <p:sp>
        <p:nvSpPr>
          <p:cNvPr id="69" name="Прямоугольник 68"/>
          <p:cNvSpPr/>
          <p:nvPr/>
        </p:nvSpPr>
        <p:spPr>
          <a:xfrm>
            <a:off x="4590029" y="4553696"/>
            <a:ext cx="1024639" cy="230832"/>
          </a:xfrm>
          <a:prstGeom prst="rect">
            <a:avLst/>
          </a:prstGeom>
        </p:spPr>
        <p:txBody>
          <a:bodyPr wrap="none">
            <a:spAutoFit/>
          </a:bodyPr>
          <a:lstStyle/>
          <a:p>
            <a:pPr algn="ctr"/>
            <a:r>
              <a:rPr lang="ru-RU" sz="900" dirty="0" smtClean="0">
                <a:latin typeface="Century Gothic" pitchFamily="34" charset="0"/>
              </a:rPr>
              <a:t>И.С. Лодыгина</a:t>
            </a:r>
            <a:endParaRPr lang="ru-RU" sz="900" dirty="0">
              <a:latin typeface="Century Gothic" pitchFamily="34" charset="0"/>
            </a:endParaRPr>
          </a:p>
        </p:txBody>
      </p:sp>
      <p:sp>
        <p:nvSpPr>
          <p:cNvPr id="70" name="Прямоугольник 69"/>
          <p:cNvSpPr/>
          <p:nvPr/>
        </p:nvSpPr>
        <p:spPr>
          <a:xfrm>
            <a:off x="6679405" y="4553696"/>
            <a:ext cx="1037463" cy="230832"/>
          </a:xfrm>
          <a:prstGeom prst="rect">
            <a:avLst/>
          </a:prstGeom>
        </p:spPr>
        <p:txBody>
          <a:bodyPr wrap="none">
            <a:spAutoFit/>
          </a:bodyPr>
          <a:lstStyle/>
          <a:p>
            <a:pPr algn="ctr"/>
            <a:r>
              <a:rPr lang="ru-RU" sz="900" dirty="0" smtClean="0">
                <a:latin typeface="Century Gothic" pitchFamily="34" charset="0"/>
              </a:rPr>
              <a:t>О.Р. Андреева</a:t>
            </a:r>
            <a:endParaRPr lang="ru-RU" sz="900" dirty="0">
              <a:latin typeface="Century Gothic" pitchFamily="34" charset="0"/>
            </a:endParaRPr>
          </a:p>
        </p:txBody>
      </p:sp>
      <p:sp>
        <p:nvSpPr>
          <p:cNvPr id="71" name="Прямоугольник 70"/>
          <p:cNvSpPr/>
          <p:nvPr/>
        </p:nvSpPr>
        <p:spPr>
          <a:xfrm>
            <a:off x="2367751" y="5705824"/>
            <a:ext cx="986167" cy="230832"/>
          </a:xfrm>
          <a:prstGeom prst="rect">
            <a:avLst/>
          </a:prstGeom>
        </p:spPr>
        <p:txBody>
          <a:bodyPr wrap="none">
            <a:spAutoFit/>
          </a:bodyPr>
          <a:lstStyle/>
          <a:p>
            <a:pPr algn="ctr"/>
            <a:r>
              <a:rPr lang="ru-RU" sz="900" dirty="0" smtClean="0">
                <a:latin typeface="Century Gothic" pitchFamily="34" charset="0"/>
              </a:rPr>
              <a:t>И.Ю. Селяева</a:t>
            </a:r>
            <a:endParaRPr lang="ru-RU" sz="900" dirty="0">
              <a:latin typeface="Century Gothic" pitchFamily="34" charset="0"/>
            </a:endParaRPr>
          </a:p>
        </p:txBody>
      </p:sp>
      <p:sp>
        <p:nvSpPr>
          <p:cNvPr id="72" name="Прямоугольник 71"/>
          <p:cNvSpPr/>
          <p:nvPr/>
        </p:nvSpPr>
        <p:spPr>
          <a:xfrm>
            <a:off x="4572000" y="5715016"/>
            <a:ext cx="1037463" cy="230832"/>
          </a:xfrm>
          <a:prstGeom prst="rect">
            <a:avLst/>
          </a:prstGeom>
        </p:spPr>
        <p:txBody>
          <a:bodyPr wrap="none">
            <a:spAutoFit/>
          </a:bodyPr>
          <a:lstStyle/>
          <a:p>
            <a:pPr algn="ctr"/>
            <a:r>
              <a:rPr lang="ru-RU" sz="900" dirty="0" smtClean="0">
                <a:latin typeface="Century Gothic" pitchFamily="34" charset="0"/>
              </a:rPr>
              <a:t>О.Р. Андреева</a:t>
            </a:r>
            <a:endParaRPr lang="ru-RU" sz="900" dirty="0">
              <a:latin typeface="Century Gothic" pitchFamily="34" charset="0"/>
            </a:endParaRPr>
          </a:p>
        </p:txBody>
      </p:sp>
      <p:sp>
        <p:nvSpPr>
          <p:cNvPr id="73" name="Rectangle 57">
            <a:extLst>
              <a:ext uri="{FF2B5EF4-FFF2-40B4-BE49-F238E27FC236}"/>
            </a:extLst>
          </p:cNvPr>
          <p:cNvSpPr>
            <a:spLocks noChangeArrowheads="1"/>
          </p:cNvSpPr>
          <p:nvPr/>
        </p:nvSpPr>
        <p:spPr bwMode="auto">
          <a:xfrm>
            <a:off x="392860" y="6006212"/>
            <a:ext cx="8273467" cy="609398"/>
          </a:xfrm>
          <a:prstGeom prst="rect">
            <a:avLst/>
          </a:prstGeom>
          <a:noFill/>
          <a:ln>
            <a:noFill/>
          </a:ln>
          <a:effectLst>
            <a:prstShdw prst="shdw17" dist="17961" dir="2700000">
              <a:schemeClr val="accent1">
                <a:gamma/>
                <a:shade val="60000"/>
                <a:invGamma/>
              </a:schemeClr>
            </a:prstShdw>
          </a:effectLst>
          <a:extLst/>
        </p:spPr>
        <p:txBody>
          <a:bodyPr wrap="squar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80000"/>
              </a:lnSpc>
              <a:spcBef>
                <a:spcPct val="0"/>
              </a:spcBef>
              <a:buFontTx/>
              <a:buNone/>
              <a:defRPr/>
            </a:pPr>
            <a:r>
              <a:rPr lang="ru-RU" altLang="ru-RU" sz="1400" dirty="0" smtClean="0">
                <a:solidFill>
                  <a:srgbClr val="C00000"/>
                </a:solidFill>
                <a:latin typeface="+mn-lt"/>
              </a:rPr>
              <a:t>Контакты</a:t>
            </a:r>
            <a:r>
              <a:rPr lang="ru-RU" altLang="ru-RU" sz="1400" b="1" dirty="0" smtClean="0">
                <a:solidFill>
                  <a:srgbClr val="C00000"/>
                </a:solidFill>
                <a:latin typeface="+mn-lt"/>
              </a:rPr>
              <a:t>: </a:t>
            </a:r>
            <a:r>
              <a:rPr lang="ru-RU" sz="1400" dirty="0" smtClean="0">
                <a:solidFill>
                  <a:srgbClr val="C00000"/>
                </a:solidFill>
                <a:latin typeface="+mn-lt"/>
              </a:rPr>
              <a:t>г. Вологда, ул. Маршала Конева, д. 15, </a:t>
            </a:r>
          </a:p>
          <a:p>
            <a:pPr algn="r" eaLnBrk="1" hangingPunct="1">
              <a:lnSpc>
                <a:spcPct val="80000"/>
              </a:lnSpc>
              <a:spcBef>
                <a:spcPct val="0"/>
              </a:spcBef>
              <a:buFontTx/>
              <a:buNone/>
              <a:defRPr/>
            </a:pPr>
            <a:r>
              <a:rPr lang="ru-RU" sz="1400" dirty="0" smtClean="0">
                <a:solidFill>
                  <a:srgbClr val="C00000"/>
                </a:solidFill>
                <a:latin typeface="+mn-lt"/>
              </a:rPr>
              <a:t>телефон «горячей линии» (8172) 500-112</a:t>
            </a:r>
          </a:p>
          <a:p>
            <a:pPr algn="r" eaLnBrk="1" hangingPunct="1">
              <a:lnSpc>
                <a:spcPct val="80000"/>
              </a:lnSpc>
              <a:spcBef>
                <a:spcPct val="0"/>
              </a:spcBef>
              <a:buFontTx/>
              <a:buNone/>
              <a:defRPr/>
            </a:pPr>
            <a:r>
              <a:rPr lang="en-US" altLang="ru-RU" sz="1400" b="1" dirty="0" smtClean="0">
                <a:solidFill>
                  <a:srgbClr val="C00000"/>
                </a:solidFill>
                <a:latin typeface="+mn-lt"/>
              </a:rPr>
              <a:t>https://rcpp35.ru</a:t>
            </a:r>
            <a:endParaRPr lang="ru-RU" altLang="ru-RU" sz="1400" b="1" dirty="0">
              <a:solidFill>
                <a:srgbClr val="C00000"/>
              </a:solidFill>
              <a:latin typeface="+mn-l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J:\Общие документы\Презентации\2019_05_20_ВВТ\frp.jpg"/>
          <p:cNvPicPr>
            <a:picLocks noChangeAspect="1" noChangeArrowheads="1"/>
          </p:cNvPicPr>
          <p:nvPr/>
        </p:nvPicPr>
        <p:blipFill>
          <a:blip r:embed="rId3" cstate="print"/>
          <a:srcRect/>
          <a:stretch>
            <a:fillRect/>
          </a:stretch>
        </p:blipFill>
        <p:spPr bwMode="auto">
          <a:xfrm>
            <a:off x="723861" y="1798669"/>
            <a:ext cx="566644" cy="694637"/>
          </a:xfrm>
          <a:prstGeom prst="rect">
            <a:avLst/>
          </a:prstGeom>
          <a:noFill/>
        </p:spPr>
      </p:pic>
      <p:sp>
        <p:nvSpPr>
          <p:cNvPr id="8" name="Прямоугольник 7"/>
          <p:cNvSpPr/>
          <p:nvPr/>
        </p:nvSpPr>
        <p:spPr>
          <a:xfrm>
            <a:off x="3188373" y="825515"/>
            <a:ext cx="2560286" cy="8067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lnSpc>
                <a:spcPct val="80000"/>
              </a:lnSpc>
            </a:pPr>
            <a:r>
              <a:rPr lang="ru-RU" sz="1600" dirty="0" smtClean="0"/>
              <a:t>Гарантии для получения банковских кредитов</a:t>
            </a:r>
          </a:p>
        </p:txBody>
      </p:sp>
      <p:sp>
        <p:nvSpPr>
          <p:cNvPr id="10" name="Прямоугольник 9"/>
          <p:cNvSpPr/>
          <p:nvPr/>
        </p:nvSpPr>
        <p:spPr>
          <a:xfrm>
            <a:off x="5943948" y="825515"/>
            <a:ext cx="2651360" cy="8067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lnSpc>
                <a:spcPct val="80000"/>
              </a:lnSpc>
            </a:pPr>
            <a:r>
              <a:rPr lang="ru-RU" sz="1600" dirty="0" smtClean="0"/>
              <a:t>Льготное кредитование субъектов МСП по ставке 8,5%</a:t>
            </a:r>
          </a:p>
        </p:txBody>
      </p:sp>
      <p:sp>
        <p:nvSpPr>
          <p:cNvPr id="11" name="Прямоугольник 10"/>
          <p:cNvSpPr/>
          <p:nvPr/>
        </p:nvSpPr>
        <p:spPr>
          <a:xfrm>
            <a:off x="548698" y="825515"/>
            <a:ext cx="2438366" cy="8067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lnSpc>
                <a:spcPct val="80000"/>
              </a:lnSpc>
            </a:pPr>
            <a:r>
              <a:rPr lang="ru-RU" sz="1600" dirty="0" smtClean="0"/>
              <a:t>Микрозаймы</a:t>
            </a:r>
          </a:p>
          <a:p>
            <a:pPr algn="ctr">
              <a:lnSpc>
                <a:spcPct val="80000"/>
              </a:lnSpc>
            </a:pPr>
            <a:r>
              <a:rPr lang="ru-RU" sz="1600" dirty="0" smtClean="0"/>
              <a:t>субъектам МСП </a:t>
            </a:r>
          </a:p>
        </p:txBody>
      </p:sp>
      <p:sp>
        <p:nvSpPr>
          <p:cNvPr id="12" name="Прямоугольник 11"/>
          <p:cNvSpPr/>
          <p:nvPr/>
        </p:nvSpPr>
        <p:spPr>
          <a:xfrm>
            <a:off x="1280207" y="1918347"/>
            <a:ext cx="1828774" cy="634010"/>
          </a:xfrm>
          <a:prstGeom prst="rect">
            <a:avLst/>
          </a:prstGeom>
        </p:spPr>
        <p:txBody>
          <a:bodyPr wrap="square" lIns="91429" tIns="45715" rIns="91429" bIns="45715">
            <a:spAutoFit/>
          </a:bodyPr>
          <a:lstStyle/>
          <a:p>
            <a:pPr>
              <a:lnSpc>
                <a:spcPct val="80000"/>
              </a:lnSpc>
            </a:pPr>
            <a:r>
              <a:rPr lang="ru-RU" sz="1100" dirty="0" smtClean="0">
                <a:solidFill>
                  <a:schemeClr val="tx1">
                    <a:lumMod val="50000"/>
                    <a:lumOff val="50000"/>
                  </a:schemeClr>
                </a:solidFill>
              </a:rPr>
              <a:t>Фонд ресурсной поддержки малого и среднего предпринимательства</a:t>
            </a:r>
          </a:p>
        </p:txBody>
      </p:sp>
      <p:sp>
        <p:nvSpPr>
          <p:cNvPr id="13" name="Прямоугольник 12"/>
          <p:cNvSpPr/>
          <p:nvPr/>
        </p:nvSpPr>
        <p:spPr>
          <a:xfrm>
            <a:off x="3879680" y="1930542"/>
            <a:ext cx="1828774" cy="637408"/>
          </a:xfrm>
          <a:prstGeom prst="rect">
            <a:avLst/>
          </a:prstGeom>
        </p:spPr>
        <p:txBody>
          <a:bodyPr wrap="square" lIns="91429" tIns="45715" rIns="91429" bIns="45715">
            <a:spAutoFit/>
          </a:bodyPr>
          <a:lstStyle/>
          <a:p>
            <a:pPr>
              <a:lnSpc>
                <a:spcPct val="80000"/>
              </a:lnSpc>
            </a:pPr>
            <a:r>
              <a:rPr lang="ru-RU" sz="1100" dirty="0" smtClean="0">
                <a:solidFill>
                  <a:schemeClr val="tx1">
                    <a:lumMod val="50000"/>
                    <a:lumOff val="50000"/>
                  </a:schemeClr>
                </a:solidFill>
              </a:rPr>
              <a:t>АНО «Центр гарантийного обеспечения малого и среднего предпринимательства»</a:t>
            </a:r>
          </a:p>
        </p:txBody>
      </p:sp>
      <p:pic>
        <p:nvPicPr>
          <p:cNvPr id="1028" name="Picture 4" descr="J:\Общие документы\Презентации\2019_05_20_ВВТ\bank.png"/>
          <p:cNvPicPr>
            <a:picLocks noChangeAspect="1" noChangeArrowheads="1"/>
          </p:cNvPicPr>
          <p:nvPr/>
        </p:nvPicPr>
        <p:blipFill>
          <a:blip r:embed="rId4" cstate="print">
            <a:lum bright="40000"/>
          </a:blip>
          <a:srcRect/>
          <a:stretch>
            <a:fillRect/>
          </a:stretch>
        </p:blipFill>
        <p:spPr bwMode="auto">
          <a:xfrm>
            <a:off x="6111175" y="1935156"/>
            <a:ext cx="373245" cy="476327"/>
          </a:xfrm>
          <a:prstGeom prst="rect">
            <a:avLst/>
          </a:prstGeom>
          <a:noFill/>
        </p:spPr>
      </p:pic>
      <p:sp>
        <p:nvSpPr>
          <p:cNvPr id="15" name="Прямоугольник 14"/>
          <p:cNvSpPr/>
          <p:nvPr/>
        </p:nvSpPr>
        <p:spPr>
          <a:xfrm>
            <a:off x="6560288" y="2050547"/>
            <a:ext cx="2062663" cy="227745"/>
          </a:xfrm>
          <a:prstGeom prst="rect">
            <a:avLst/>
          </a:prstGeom>
        </p:spPr>
        <p:txBody>
          <a:bodyPr wrap="square" lIns="91429" tIns="45715" rIns="91429" bIns="45715">
            <a:spAutoFit/>
          </a:bodyPr>
          <a:lstStyle/>
          <a:p>
            <a:pPr>
              <a:lnSpc>
                <a:spcPct val="80000"/>
              </a:lnSpc>
            </a:pPr>
            <a:r>
              <a:rPr lang="ru-RU" sz="1100" dirty="0" smtClean="0">
                <a:solidFill>
                  <a:schemeClr val="tx1">
                    <a:lumMod val="50000"/>
                    <a:lumOff val="50000"/>
                  </a:schemeClr>
                </a:solidFill>
              </a:rPr>
              <a:t>Уполномоченные банки</a:t>
            </a:r>
          </a:p>
        </p:txBody>
      </p:sp>
      <p:sp>
        <p:nvSpPr>
          <p:cNvPr id="16" name="Прямоугольник 15"/>
          <p:cNvSpPr/>
          <p:nvPr/>
        </p:nvSpPr>
        <p:spPr>
          <a:xfrm>
            <a:off x="3188373" y="825514"/>
            <a:ext cx="2560286" cy="53732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lnSpc>
                <a:spcPct val="80000"/>
              </a:lnSpc>
            </a:pPr>
            <a:endParaRPr lang="ru-RU" sz="1600" dirty="0" smtClean="0"/>
          </a:p>
        </p:txBody>
      </p:sp>
      <p:sp>
        <p:nvSpPr>
          <p:cNvPr id="17" name="Прямоугольник 16"/>
          <p:cNvSpPr/>
          <p:nvPr/>
        </p:nvSpPr>
        <p:spPr>
          <a:xfrm>
            <a:off x="5943948" y="825514"/>
            <a:ext cx="2651360" cy="53732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lnSpc>
                <a:spcPct val="80000"/>
              </a:lnSpc>
            </a:pPr>
            <a:endParaRPr lang="ru-RU" sz="1600" dirty="0" smtClean="0"/>
          </a:p>
        </p:txBody>
      </p:sp>
      <p:sp>
        <p:nvSpPr>
          <p:cNvPr id="18" name="Прямоугольник 17"/>
          <p:cNvSpPr/>
          <p:nvPr/>
        </p:nvSpPr>
        <p:spPr>
          <a:xfrm>
            <a:off x="548698" y="825514"/>
            <a:ext cx="2438366" cy="53732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lnSpc>
                <a:spcPct val="80000"/>
              </a:lnSpc>
            </a:pPr>
            <a:endParaRPr lang="ru-RU" sz="1600" dirty="0" smtClean="0"/>
          </a:p>
          <a:p>
            <a:pPr algn="ctr">
              <a:lnSpc>
                <a:spcPct val="80000"/>
              </a:lnSpc>
            </a:pPr>
            <a:r>
              <a:rPr lang="ru-RU" sz="1600" dirty="0" smtClean="0"/>
              <a:t>субъектам МСП </a:t>
            </a:r>
          </a:p>
        </p:txBody>
      </p:sp>
      <p:sp>
        <p:nvSpPr>
          <p:cNvPr id="3" name="TextBox 2"/>
          <p:cNvSpPr txBox="1"/>
          <p:nvPr/>
        </p:nvSpPr>
        <p:spPr>
          <a:xfrm>
            <a:off x="611779" y="2821070"/>
            <a:ext cx="2133570" cy="1126452"/>
          </a:xfrm>
          <a:prstGeom prst="rect">
            <a:avLst/>
          </a:prstGeom>
          <a:noFill/>
        </p:spPr>
        <p:txBody>
          <a:bodyPr wrap="square" lIns="91429" tIns="45715" rIns="91429" bIns="45715" rtlCol="0">
            <a:spAutoFit/>
          </a:bodyPr>
          <a:lstStyle/>
          <a:p>
            <a:pPr>
              <a:lnSpc>
                <a:spcPct val="80000"/>
              </a:lnSpc>
              <a:buClr>
                <a:srgbClr val="C00000"/>
              </a:buClr>
              <a:buFont typeface="Wingdings" pitchFamily="2" charset="2"/>
              <a:buChar char=""/>
            </a:pPr>
            <a:r>
              <a:rPr lang="ru-RU" sz="1400" dirty="0" smtClean="0">
                <a:latin typeface="+mj-lt"/>
              </a:rPr>
              <a:t>до 3 млн рублей</a:t>
            </a:r>
          </a:p>
          <a:p>
            <a:pPr>
              <a:lnSpc>
                <a:spcPct val="80000"/>
              </a:lnSpc>
              <a:buClr>
                <a:srgbClr val="C00000"/>
              </a:buClr>
            </a:pPr>
            <a:endParaRPr lang="ru-RU" sz="1400" dirty="0" smtClean="0">
              <a:latin typeface="+mj-lt"/>
            </a:endParaRPr>
          </a:p>
          <a:p>
            <a:pPr>
              <a:lnSpc>
                <a:spcPct val="80000"/>
              </a:lnSpc>
              <a:buClr>
                <a:srgbClr val="C00000"/>
              </a:buClr>
              <a:buFont typeface="Wingdings" pitchFamily="2" charset="2"/>
              <a:buChar char=""/>
            </a:pPr>
            <a:r>
              <a:rPr lang="ru-RU" sz="1400" dirty="0" smtClean="0">
                <a:latin typeface="+mj-lt"/>
              </a:rPr>
              <a:t>на срок 3</a:t>
            </a:r>
            <a:r>
              <a:rPr lang="ru-RU" sz="1400" dirty="0" smtClean="0">
                <a:ea typeface="Calibri" pitchFamily="34" charset="0"/>
                <a:cs typeface="Calibri" pitchFamily="34" charset="0"/>
              </a:rPr>
              <a:t>–</a:t>
            </a:r>
            <a:r>
              <a:rPr lang="ru-RU" sz="1400" dirty="0" smtClean="0">
                <a:latin typeface="+mj-lt"/>
              </a:rPr>
              <a:t>60 месяцев</a:t>
            </a:r>
          </a:p>
          <a:p>
            <a:pPr>
              <a:lnSpc>
                <a:spcPct val="80000"/>
              </a:lnSpc>
              <a:buClr>
                <a:srgbClr val="C00000"/>
              </a:buClr>
            </a:pPr>
            <a:endParaRPr lang="ru-RU" sz="1400" dirty="0" smtClean="0">
              <a:latin typeface="+mj-lt"/>
            </a:endParaRPr>
          </a:p>
          <a:p>
            <a:pPr>
              <a:lnSpc>
                <a:spcPct val="80000"/>
              </a:lnSpc>
              <a:buClr>
                <a:srgbClr val="C00000"/>
              </a:buClr>
              <a:buFont typeface="Wingdings" pitchFamily="2" charset="2"/>
              <a:buChar char=""/>
            </a:pPr>
            <a:r>
              <a:rPr lang="ru-RU" sz="1400" dirty="0" smtClean="0">
                <a:latin typeface="+mj-lt"/>
              </a:rPr>
              <a:t> под 8</a:t>
            </a:r>
            <a:r>
              <a:rPr lang="ru-RU" sz="1400" dirty="0" smtClean="0">
                <a:latin typeface="+mj-lt"/>
                <a:ea typeface="Calibri" pitchFamily="34" charset="0"/>
                <a:cs typeface="Calibri" pitchFamily="34" charset="0"/>
              </a:rPr>
              <a:t>–</a:t>
            </a:r>
            <a:r>
              <a:rPr lang="ru-RU" sz="1400" dirty="0" smtClean="0">
                <a:latin typeface="+mj-lt"/>
              </a:rPr>
              <a:t>16%</a:t>
            </a:r>
          </a:p>
          <a:p>
            <a:pPr>
              <a:lnSpc>
                <a:spcPct val="80000"/>
              </a:lnSpc>
            </a:pPr>
            <a:endParaRPr lang="ru-RU" sz="1400" dirty="0" smtClean="0">
              <a:latin typeface="+mj-lt"/>
            </a:endParaRPr>
          </a:p>
        </p:txBody>
      </p:sp>
      <p:sp>
        <p:nvSpPr>
          <p:cNvPr id="4" name="TextBox 3"/>
          <p:cNvSpPr txBox="1"/>
          <p:nvPr/>
        </p:nvSpPr>
        <p:spPr>
          <a:xfrm>
            <a:off x="3271313" y="2842335"/>
            <a:ext cx="2449003" cy="1963604"/>
          </a:xfrm>
          <a:prstGeom prst="rect">
            <a:avLst/>
          </a:prstGeom>
          <a:noFill/>
        </p:spPr>
        <p:txBody>
          <a:bodyPr wrap="square" lIns="91429" tIns="45715" rIns="91429" bIns="45715" rtlCol="0">
            <a:spAutoFit/>
          </a:bodyPr>
          <a:lstStyle/>
          <a:p>
            <a:pPr>
              <a:lnSpc>
                <a:spcPct val="80000"/>
              </a:lnSpc>
            </a:pPr>
            <a:r>
              <a:rPr lang="ru-RU" sz="1400" dirty="0" smtClean="0">
                <a:solidFill>
                  <a:srgbClr val="C00000"/>
                </a:solidFill>
                <a:sym typeface="Wingdings"/>
              </a:rPr>
              <a:t> </a:t>
            </a:r>
            <a:r>
              <a:rPr lang="ru-RU" sz="1400" dirty="0" smtClean="0">
                <a:latin typeface="+mj-lt"/>
              </a:rPr>
              <a:t>до 25 млн рублей</a:t>
            </a:r>
            <a:endParaRPr lang="en-US" sz="1400" dirty="0" smtClean="0">
              <a:latin typeface="+mj-lt"/>
            </a:endParaRPr>
          </a:p>
          <a:p>
            <a:pPr>
              <a:lnSpc>
                <a:spcPct val="80000"/>
              </a:lnSpc>
            </a:pPr>
            <a:r>
              <a:rPr lang="en-US" sz="1400" dirty="0" smtClean="0">
                <a:latin typeface="+mj-lt"/>
              </a:rPr>
              <a:t> </a:t>
            </a:r>
            <a:r>
              <a:rPr lang="ru-RU" sz="1400" dirty="0" smtClean="0">
                <a:latin typeface="+mj-lt"/>
              </a:rPr>
              <a:t> </a:t>
            </a:r>
            <a:r>
              <a:rPr lang="en-US" sz="1200" dirty="0" smtClean="0">
                <a:latin typeface="+mj-lt"/>
              </a:rPr>
              <a:t>(</a:t>
            </a:r>
            <a:r>
              <a:rPr lang="ru-RU" sz="1200" dirty="0" smtClean="0">
                <a:latin typeface="+mj-lt"/>
              </a:rPr>
              <a:t>но не более 70% от суммы кредита</a:t>
            </a:r>
            <a:r>
              <a:rPr lang="en-US" sz="1200" dirty="0" smtClean="0">
                <a:latin typeface="+mj-lt"/>
              </a:rPr>
              <a:t>)</a:t>
            </a:r>
            <a:endParaRPr lang="ru-RU" sz="1200" dirty="0" smtClean="0">
              <a:latin typeface="+mj-lt"/>
            </a:endParaRPr>
          </a:p>
          <a:p>
            <a:pPr>
              <a:lnSpc>
                <a:spcPct val="80000"/>
              </a:lnSpc>
            </a:pPr>
            <a:endParaRPr lang="ru-RU" sz="1400" dirty="0" smtClean="0">
              <a:latin typeface="+mj-lt"/>
            </a:endParaRPr>
          </a:p>
          <a:p>
            <a:pPr>
              <a:lnSpc>
                <a:spcPct val="80000"/>
              </a:lnSpc>
            </a:pPr>
            <a:r>
              <a:rPr lang="ru-RU" sz="1400" dirty="0" smtClean="0">
                <a:solidFill>
                  <a:srgbClr val="C00000"/>
                </a:solidFill>
                <a:sym typeface="Wingdings"/>
              </a:rPr>
              <a:t></a:t>
            </a:r>
            <a:r>
              <a:rPr lang="en-US" sz="1400" dirty="0" smtClean="0">
                <a:solidFill>
                  <a:srgbClr val="C00000"/>
                </a:solidFill>
                <a:sym typeface="Wingdings"/>
              </a:rPr>
              <a:t> </a:t>
            </a:r>
            <a:r>
              <a:rPr lang="ru-RU" sz="1400" dirty="0" smtClean="0">
                <a:latin typeface="+mj-lt"/>
              </a:rPr>
              <a:t>на срок 1</a:t>
            </a:r>
            <a:r>
              <a:rPr lang="ru-RU" sz="1400" dirty="0" smtClean="0">
                <a:ea typeface="Calibri" pitchFamily="34" charset="0"/>
                <a:cs typeface="Calibri" pitchFamily="34" charset="0"/>
              </a:rPr>
              <a:t>–</a:t>
            </a:r>
            <a:r>
              <a:rPr lang="ru-RU" sz="1400" dirty="0" smtClean="0">
                <a:latin typeface="+mj-lt"/>
              </a:rPr>
              <a:t>5 лет </a:t>
            </a:r>
          </a:p>
          <a:p>
            <a:pPr>
              <a:lnSpc>
                <a:spcPct val="80000"/>
              </a:lnSpc>
            </a:pPr>
            <a:endParaRPr lang="ru-RU" sz="1400" dirty="0" smtClean="0">
              <a:latin typeface="+mj-lt"/>
            </a:endParaRPr>
          </a:p>
          <a:p>
            <a:pPr>
              <a:lnSpc>
                <a:spcPct val="80000"/>
              </a:lnSpc>
            </a:pPr>
            <a:endParaRPr lang="ru-RU" sz="1400" dirty="0" smtClean="0">
              <a:latin typeface="+mj-lt"/>
            </a:endParaRPr>
          </a:p>
          <a:p>
            <a:pPr>
              <a:lnSpc>
                <a:spcPct val="80000"/>
              </a:lnSpc>
            </a:pPr>
            <a:r>
              <a:rPr lang="ru-RU" sz="1400" dirty="0" smtClean="0">
                <a:latin typeface="+mj-lt"/>
              </a:rPr>
              <a:t>для кредитов на инвестиционные цели сроком до 10 лет и в сумме более 1 млн рублей</a:t>
            </a:r>
            <a:endParaRPr lang="ru-RU" sz="1400" dirty="0">
              <a:latin typeface="+mj-lt"/>
            </a:endParaRPr>
          </a:p>
        </p:txBody>
      </p:sp>
      <p:sp>
        <p:nvSpPr>
          <p:cNvPr id="5" name="TextBox 4"/>
          <p:cNvSpPr txBox="1"/>
          <p:nvPr/>
        </p:nvSpPr>
        <p:spPr>
          <a:xfrm>
            <a:off x="6003122" y="2682848"/>
            <a:ext cx="2560284" cy="2960800"/>
          </a:xfrm>
          <a:prstGeom prst="rect">
            <a:avLst/>
          </a:prstGeom>
          <a:noFill/>
        </p:spPr>
        <p:txBody>
          <a:bodyPr wrap="square" lIns="91429" tIns="45715" rIns="91429" bIns="45715" rtlCol="0">
            <a:spAutoFit/>
          </a:bodyPr>
          <a:lstStyle/>
          <a:p>
            <a:pPr algn="just">
              <a:lnSpc>
                <a:spcPct val="80000"/>
              </a:lnSpc>
            </a:pPr>
            <a:r>
              <a:rPr lang="ru-RU" sz="1400" dirty="0" smtClean="0">
                <a:latin typeface="+mj-lt"/>
              </a:rPr>
              <a:t>инвестиционные цели</a:t>
            </a:r>
            <a:r>
              <a:rPr lang="en-US" sz="1400" dirty="0" smtClean="0">
                <a:latin typeface="+mj-lt"/>
              </a:rPr>
              <a:t>:</a:t>
            </a:r>
          </a:p>
          <a:p>
            <a:pPr algn="just">
              <a:lnSpc>
                <a:spcPct val="80000"/>
              </a:lnSpc>
            </a:pPr>
            <a:endParaRPr lang="en-US" sz="600" dirty="0" smtClean="0">
              <a:solidFill>
                <a:schemeClr val="accent1"/>
              </a:solidFill>
              <a:sym typeface="Wingdings"/>
            </a:endParaRPr>
          </a:p>
          <a:p>
            <a:pPr algn="just">
              <a:lnSpc>
                <a:spcPct val="80000"/>
              </a:lnSpc>
            </a:pPr>
            <a:r>
              <a:rPr lang="ru-RU" sz="1400" dirty="0" smtClean="0">
                <a:solidFill>
                  <a:srgbClr val="C00000"/>
                </a:solidFill>
                <a:sym typeface="Wingdings"/>
              </a:rPr>
              <a:t></a:t>
            </a:r>
            <a:r>
              <a:rPr lang="ru-RU" sz="1400" dirty="0" smtClean="0">
                <a:solidFill>
                  <a:schemeClr val="accent1"/>
                </a:solidFill>
                <a:sym typeface="Wingdings"/>
              </a:rPr>
              <a:t> </a:t>
            </a:r>
            <a:r>
              <a:rPr lang="ru-RU" sz="1400" dirty="0" smtClean="0">
                <a:latin typeface="+mj-lt"/>
              </a:rPr>
              <a:t>500 тыс. </a:t>
            </a:r>
            <a:r>
              <a:rPr lang="en-US" sz="1400" dirty="0" smtClean="0">
                <a:latin typeface="+mj-lt"/>
              </a:rPr>
              <a:t>–</a:t>
            </a:r>
            <a:r>
              <a:rPr lang="ru-RU" sz="1400" dirty="0" smtClean="0">
                <a:latin typeface="+mj-lt"/>
              </a:rPr>
              <a:t> 1 млрд .рублей </a:t>
            </a:r>
            <a:endParaRPr lang="en-US" sz="1400" dirty="0" smtClean="0">
              <a:latin typeface="+mj-lt"/>
            </a:endParaRPr>
          </a:p>
          <a:p>
            <a:pPr algn="just">
              <a:lnSpc>
                <a:spcPct val="80000"/>
              </a:lnSpc>
            </a:pPr>
            <a:r>
              <a:rPr lang="ru-RU" sz="1400" dirty="0" smtClean="0">
                <a:solidFill>
                  <a:srgbClr val="C00000"/>
                </a:solidFill>
                <a:sym typeface="Wingdings"/>
              </a:rPr>
              <a:t> </a:t>
            </a:r>
            <a:r>
              <a:rPr lang="ru-RU" sz="1400" dirty="0" smtClean="0">
                <a:latin typeface="+mj-lt"/>
              </a:rPr>
              <a:t>на срок до 10 лет, </a:t>
            </a:r>
            <a:endParaRPr lang="en-US" sz="1400" dirty="0" smtClean="0">
              <a:latin typeface="+mj-lt"/>
            </a:endParaRPr>
          </a:p>
          <a:p>
            <a:pPr algn="just">
              <a:lnSpc>
                <a:spcPct val="80000"/>
              </a:lnSpc>
            </a:pPr>
            <a:endParaRPr lang="en-US" sz="1100" dirty="0" smtClean="0">
              <a:latin typeface="+mj-lt"/>
            </a:endParaRPr>
          </a:p>
          <a:p>
            <a:pPr algn="just">
              <a:lnSpc>
                <a:spcPct val="80000"/>
              </a:lnSpc>
            </a:pPr>
            <a:r>
              <a:rPr lang="ru-RU" sz="1400" dirty="0" smtClean="0">
                <a:solidFill>
                  <a:srgbClr val="C00000"/>
                </a:solidFill>
                <a:sym typeface="Wingdings"/>
              </a:rPr>
              <a:t></a:t>
            </a:r>
            <a:r>
              <a:rPr lang="ru-RU" sz="1400" dirty="0" smtClean="0">
                <a:solidFill>
                  <a:schemeClr val="accent1"/>
                </a:solidFill>
                <a:sym typeface="Wingdings"/>
              </a:rPr>
              <a:t> </a:t>
            </a:r>
            <a:r>
              <a:rPr lang="ru-RU" sz="1400" dirty="0" smtClean="0">
                <a:latin typeface="+mj-lt"/>
              </a:rPr>
              <a:t>500 тыс. </a:t>
            </a:r>
            <a:r>
              <a:rPr lang="en-US" sz="1400" dirty="0" smtClean="0">
                <a:latin typeface="+mj-lt"/>
              </a:rPr>
              <a:t>–</a:t>
            </a:r>
            <a:r>
              <a:rPr lang="ru-RU" sz="1400" dirty="0" smtClean="0">
                <a:latin typeface="+mj-lt"/>
              </a:rPr>
              <a:t> 2 млрд. рублей</a:t>
            </a:r>
            <a:endParaRPr lang="en-US" sz="1400" dirty="0" smtClean="0">
              <a:latin typeface="+mj-lt"/>
            </a:endParaRPr>
          </a:p>
          <a:p>
            <a:pPr algn="just">
              <a:lnSpc>
                <a:spcPct val="80000"/>
              </a:lnSpc>
            </a:pPr>
            <a:r>
              <a:rPr lang="ru-RU" sz="1400" dirty="0" smtClean="0">
                <a:solidFill>
                  <a:srgbClr val="C00000"/>
                </a:solidFill>
                <a:sym typeface="Wingdings"/>
              </a:rPr>
              <a:t></a:t>
            </a:r>
            <a:r>
              <a:rPr lang="ru-RU" sz="1400" dirty="0" smtClean="0">
                <a:solidFill>
                  <a:schemeClr val="accent1"/>
                </a:solidFill>
                <a:sym typeface="Wingdings"/>
              </a:rPr>
              <a:t> </a:t>
            </a:r>
            <a:r>
              <a:rPr lang="ru-RU" sz="1400" dirty="0" smtClean="0">
                <a:latin typeface="+mj-lt"/>
              </a:rPr>
              <a:t>на срок до 10 лет</a:t>
            </a:r>
            <a:endParaRPr lang="en-US" sz="1400" dirty="0" smtClean="0">
              <a:latin typeface="+mj-lt"/>
            </a:endParaRPr>
          </a:p>
          <a:p>
            <a:pPr algn="just">
              <a:lnSpc>
                <a:spcPct val="80000"/>
              </a:lnSpc>
            </a:pPr>
            <a:r>
              <a:rPr lang="en-US" sz="1200" dirty="0" smtClean="0">
                <a:latin typeface="+mj-lt"/>
              </a:rPr>
              <a:t>(</a:t>
            </a:r>
            <a:r>
              <a:rPr lang="ru-RU" sz="1200" dirty="0" smtClean="0">
                <a:latin typeface="+mj-lt"/>
              </a:rPr>
              <a:t>по кредитным договорам с заемщиками, осуществляющими деятельность в приоритетных отраслях</a:t>
            </a:r>
            <a:r>
              <a:rPr lang="en-US" sz="1200" dirty="0" smtClean="0">
                <a:latin typeface="+mj-lt"/>
              </a:rPr>
              <a:t>)</a:t>
            </a:r>
            <a:endParaRPr lang="ru-RU" sz="1200" dirty="0" smtClean="0">
              <a:latin typeface="+mj-lt"/>
            </a:endParaRPr>
          </a:p>
          <a:p>
            <a:pPr algn="just">
              <a:lnSpc>
                <a:spcPct val="80000"/>
              </a:lnSpc>
            </a:pPr>
            <a:endParaRPr lang="ru-RU" sz="1200" dirty="0" smtClean="0">
              <a:latin typeface="+mj-lt"/>
            </a:endParaRPr>
          </a:p>
          <a:p>
            <a:pPr algn="just">
              <a:lnSpc>
                <a:spcPct val="80000"/>
              </a:lnSpc>
            </a:pPr>
            <a:endParaRPr lang="ru-RU" sz="1200" dirty="0" smtClean="0">
              <a:latin typeface="+mj-lt"/>
            </a:endParaRPr>
          </a:p>
          <a:p>
            <a:pPr algn="just">
              <a:lnSpc>
                <a:spcPct val="80000"/>
              </a:lnSpc>
            </a:pPr>
            <a:endParaRPr lang="ru-RU" sz="1200" dirty="0" smtClean="0">
              <a:latin typeface="+mj-lt"/>
            </a:endParaRPr>
          </a:p>
          <a:p>
            <a:pPr algn="just">
              <a:lnSpc>
                <a:spcPct val="80000"/>
              </a:lnSpc>
            </a:pPr>
            <a:r>
              <a:rPr lang="ru-RU" sz="1400" dirty="0" smtClean="0">
                <a:latin typeface="+mj-lt"/>
              </a:rPr>
              <a:t>пополнение оборотных средств</a:t>
            </a:r>
            <a:r>
              <a:rPr lang="en-US" sz="1400" dirty="0" smtClean="0">
                <a:latin typeface="+mj-lt"/>
              </a:rPr>
              <a:t>:</a:t>
            </a:r>
          </a:p>
          <a:p>
            <a:pPr algn="just">
              <a:lnSpc>
                <a:spcPct val="80000"/>
              </a:lnSpc>
            </a:pPr>
            <a:endParaRPr lang="ru-RU" sz="600" dirty="0" smtClean="0">
              <a:solidFill>
                <a:schemeClr val="accent1"/>
              </a:solidFill>
              <a:sym typeface="Wingdings"/>
            </a:endParaRPr>
          </a:p>
          <a:p>
            <a:pPr algn="just">
              <a:lnSpc>
                <a:spcPct val="80000"/>
              </a:lnSpc>
            </a:pPr>
            <a:r>
              <a:rPr lang="ru-RU" sz="1400" dirty="0" smtClean="0">
                <a:solidFill>
                  <a:srgbClr val="C00000"/>
                </a:solidFill>
                <a:sym typeface="Wingdings"/>
              </a:rPr>
              <a:t></a:t>
            </a:r>
            <a:r>
              <a:rPr lang="ru-RU" sz="1400" dirty="0" smtClean="0">
                <a:solidFill>
                  <a:schemeClr val="accent1"/>
                </a:solidFill>
                <a:sym typeface="Wingdings"/>
              </a:rPr>
              <a:t> </a:t>
            </a:r>
            <a:r>
              <a:rPr lang="ru-RU" sz="1400" dirty="0" smtClean="0">
                <a:latin typeface="+mj-lt"/>
              </a:rPr>
              <a:t>500 тыс. </a:t>
            </a:r>
            <a:r>
              <a:rPr lang="en-US" sz="1400" dirty="0" smtClean="0">
                <a:latin typeface="+mj-lt"/>
              </a:rPr>
              <a:t>–</a:t>
            </a:r>
            <a:r>
              <a:rPr lang="ru-RU" sz="1400" dirty="0" smtClean="0">
                <a:latin typeface="+mj-lt"/>
              </a:rPr>
              <a:t> 500 млн. рублей</a:t>
            </a:r>
            <a:endParaRPr lang="en-US" sz="1400" dirty="0" smtClean="0">
              <a:latin typeface="+mj-lt"/>
            </a:endParaRPr>
          </a:p>
          <a:p>
            <a:pPr algn="just">
              <a:lnSpc>
                <a:spcPct val="80000"/>
              </a:lnSpc>
            </a:pPr>
            <a:r>
              <a:rPr lang="ru-RU" sz="1400" dirty="0" smtClean="0">
                <a:solidFill>
                  <a:srgbClr val="C00000"/>
                </a:solidFill>
                <a:sym typeface="Wingdings"/>
              </a:rPr>
              <a:t> </a:t>
            </a:r>
            <a:r>
              <a:rPr lang="ru-RU" sz="1400" dirty="0" smtClean="0">
                <a:latin typeface="+mj-lt"/>
              </a:rPr>
              <a:t>на срок до 3 лет</a:t>
            </a:r>
          </a:p>
        </p:txBody>
      </p:sp>
      <p:pic>
        <p:nvPicPr>
          <p:cNvPr id="19" name="Picture 2"/>
          <p:cNvPicPr>
            <a:picLocks noChangeAspect="1" noChangeArrowheads="1"/>
          </p:cNvPicPr>
          <p:nvPr/>
        </p:nvPicPr>
        <p:blipFill>
          <a:blip r:embed="rId5" cstate="print"/>
          <a:srcRect l="397"/>
          <a:stretch>
            <a:fillRect/>
          </a:stretch>
        </p:blipFill>
        <p:spPr bwMode="auto">
          <a:xfrm>
            <a:off x="1376" y="-20472"/>
            <a:ext cx="8909721" cy="551536"/>
          </a:xfrm>
          <a:prstGeom prst="rect">
            <a:avLst/>
          </a:prstGeom>
          <a:noFill/>
          <a:ln w="9525">
            <a:noFill/>
            <a:miter lim="800000"/>
            <a:headEnd/>
            <a:tailEnd/>
          </a:ln>
        </p:spPr>
      </p:pic>
      <p:sp>
        <p:nvSpPr>
          <p:cNvPr id="20" name="Rectangle 5">
            <a:extLst>
              <a:ext uri="{FF2B5EF4-FFF2-40B4-BE49-F238E27FC236}">
                <a16:creationId xmlns:a16="http://schemas.microsoft.com/office/drawing/2014/main" xmlns="" id="{BCB686DF-C207-4E07-B328-B7C2923CD445}"/>
              </a:ext>
            </a:extLst>
          </p:cNvPr>
          <p:cNvSpPr>
            <a:spLocks noChangeArrowheads="1"/>
          </p:cNvSpPr>
          <p:nvPr/>
        </p:nvSpPr>
        <p:spPr bwMode="auto">
          <a:xfrm>
            <a:off x="467116" y="39241"/>
            <a:ext cx="6004935" cy="310564"/>
          </a:xfrm>
          <a:prstGeom prst="rect">
            <a:avLst/>
          </a:prstGeom>
          <a:noFill/>
          <a:ln w="9525">
            <a:noFill/>
            <a:miter lim="800000"/>
            <a:headEnd/>
            <a:tailEnd/>
          </a:ln>
          <a:effectLst>
            <a:prstShdw prst="shdw17" dist="17961" dir="2700000">
              <a:srgbClr val="2F4D71"/>
            </a:prstShdw>
          </a:effectLst>
        </p:spPr>
        <p:txBody>
          <a:bodyPr wrap="square" lIns="124683" tIns="62340" rIns="124683" bIns="6234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smtClean="0">
                <a:latin typeface="Century Gothic" pitchFamily="34" charset="0"/>
                <a:cs typeface="Times New Roman" pitchFamily="18" charset="0"/>
              </a:rPr>
              <a:t>Вологодская область: </a:t>
            </a:r>
            <a:r>
              <a:rPr lang="ru-RU" sz="1200" b="1" dirty="0" smtClean="0">
                <a:latin typeface="Century Gothic" pitchFamily="34" charset="0"/>
                <a:cs typeface="Times New Roman" pitchFamily="18" charset="0"/>
              </a:rPr>
              <a:t>ПОДДЕРЖКА МАЛОГО И СРЕДНЕГО БИЗНЕСА</a:t>
            </a:r>
            <a:endParaRPr lang="ru-RU" sz="1200" b="1" dirty="0">
              <a:latin typeface="Century Gothic" pitchFamily="34" charset="0"/>
              <a:cs typeface="Times New Roman" pitchFamily="18" charset="0"/>
            </a:endParaRPr>
          </a:p>
        </p:txBody>
      </p:sp>
      <p:pic>
        <p:nvPicPr>
          <p:cNvPr id="21" name="Picture 4"/>
          <p:cNvPicPr>
            <a:picLocks noChangeAspect="1" noChangeArrowheads="1"/>
          </p:cNvPicPr>
          <p:nvPr/>
        </p:nvPicPr>
        <p:blipFill>
          <a:blip r:embed="rId6" cstate="print"/>
          <a:srcRect r="5652" b="2711"/>
          <a:stretch>
            <a:fillRect/>
          </a:stretch>
        </p:blipFill>
        <p:spPr bwMode="auto">
          <a:xfrm>
            <a:off x="119270" y="97673"/>
            <a:ext cx="405102" cy="456387"/>
          </a:xfrm>
          <a:prstGeom prst="rect">
            <a:avLst/>
          </a:prstGeom>
          <a:noFill/>
          <a:ln w="9525">
            <a:noFill/>
            <a:miter lim="800000"/>
            <a:headEnd/>
            <a:tailEnd/>
          </a:ln>
        </p:spPr>
      </p:pic>
      <p:sp>
        <p:nvSpPr>
          <p:cNvPr id="22" name="Oval 55"/>
          <p:cNvSpPr>
            <a:spLocks noChangeArrowheads="1"/>
          </p:cNvSpPr>
          <p:nvPr/>
        </p:nvSpPr>
        <p:spPr bwMode="auto">
          <a:xfrm>
            <a:off x="3267246" y="1881963"/>
            <a:ext cx="670613" cy="689430"/>
          </a:xfrm>
          <a:prstGeom prst="ellipse">
            <a:avLst/>
          </a:prstGeom>
          <a:solidFill>
            <a:schemeClr val="bg1"/>
          </a:solidFill>
          <a:ln w="28575">
            <a:solidFill>
              <a:srgbClr val="91B6DB"/>
            </a:solidFill>
            <a:round/>
            <a:headEnd/>
            <a:tailEnd/>
          </a:ln>
        </p:spPr>
        <p:txBody>
          <a:bodyPr wrap="none" anchor="ctr"/>
          <a:lstStyle/>
          <a:p>
            <a:endParaRPr lang="ru-RU" altLang="ru-RU" dirty="0"/>
          </a:p>
        </p:txBody>
      </p:sp>
      <p:pic>
        <p:nvPicPr>
          <p:cNvPr id="23" name="Рисунок 61" descr="C:\Users\Yakovleva.JS\AppData\Local\Microsoft\Windows\Temporary Internet Files\Content.Outlook\L515HG30\Лого.jpg"/>
          <p:cNvPicPr>
            <a:picLocks noChangeAspect="1" noChangeArrowheads="1"/>
          </p:cNvPicPr>
          <p:nvPr/>
        </p:nvPicPr>
        <p:blipFill>
          <a:blip r:embed="rId7" cstate="print"/>
          <a:srcRect/>
          <a:stretch>
            <a:fillRect/>
          </a:stretch>
        </p:blipFill>
        <p:spPr bwMode="auto">
          <a:xfrm>
            <a:off x="3354600" y="2027302"/>
            <a:ext cx="454243" cy="439003"/>
          </a:xfrm>
          <a:prstGeom prst="rect">
            <a:avLst/>
          </a:prstGeom>
          <a:noFill/>
          <a:ln w="9525">
            <a:noFill/>
            <a:miter lim="800000"/>
            <a:headEnd/>
            <a:tailEnd/>
          </a:ln>
        </p:spPr>
      </p:pic>
      <p:sp>
        <p:nvSpPr>
          <p:cNvPr id="24" name="Номер слайда 1"/>
          <p:cNvSpPr>
            <a:spLocks noGrp="1"/>
          </p:cNvSpPr>
          <p:nvPr>
            <p:ph type="sldNum" sz="quarter" idx="12"/>
          </p:nvPr>
        </p:nvSpPr>
        <p:spPr>
          <a:xfrm>
            <a:off x="7003070" y="6356351"/>
            <a:ext cx="2057400" cy="365125"/>
          </a:xfrm>
        </p:spPr>
        <p:txBody>
          <a:bodyPr/>
          <a:lstStyle/>
          <a:p>
            <a:fld id="{E4FE80C3-7952-4414-BE17-6314168CCAF9}" type="slidenum">
              <a:rPr lang="ru-RU" smtClean="0"/>
              <a:pPr/>
              <a:t>5</a:t>
            </a:fld>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4833742" y="4361777"/>
            <a:ext cx="4097607" cy="7418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ru-RU" dirty="0">
              <a:latin typeface="Century Gothic" panose="020B0502020202020204" pitchFamily="34" charset="0"/>
            </a:endParaRPr>
          </a:p>
        </p:txBody>
      </p:sp>
      <p:sp>
        <p:nvSpPr>
          <p:cNvPr id="34" name="Прямоугольник 33"/>
          <p:cNvSpPr/>
          <p:nvPr/>
        </p:nvSpPr>
        <p:spPr>
          <a:xfrm>
            <a:off x="4933507" y="3145959"/>
            <a:ext cx="3678865" cy="96807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ru-RU" dirty="0">
              <a:latin typeface="Century Gothic" panose="020B0502020202020204" pitchFamily="34" charset="0"/>
            </a:endParaRPr>
          </a:p>
        </p:txBody>
      </p:sp>
      <p:sp>
        <p:nvSpPr>
          <p:cNvPr id="33" name="Прямоугольник 32"/>
          <p:cNvSpPr/>
          <p:nvPr/>
        </p:nvSpPr>
        <p:spPr>
          <a:xfrm>
            <a:off x="4944140" y="2070349"/>
            <a:ext cx="3678865" cy="96807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ru-RU" dirty="0">
              <a:latin typeface="Century Gothic" panose="020B0502020202020204" pitchFamily="34" charset="0"/>
            </a:endParaRPr>
          </a:p>
        </p:txBody>
      </p:sp>
      <p:sp>
        <p:nvSpPr>
          <p:cNvPr id="32" name="Прямоугольник 31"/>
          <p:cNvSpPr/>
          <p:nvPr/>
        </p:nvSpPr>
        <p:spPr>
          <a:xfrm>
            <a:off x="4944139" y="786817"/>
            <a:ext cx="3636335" cy="109720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ru-RU" dirty="0">
              <a:latin typeface="Century Gothic" panose="020B0502020202020204" pitchFamily="34" charset="0"/>
            </a:endParaRPr>
          </a:p>
        </p:txBody>
      </p:sp>
      <p:sp>
        <p:nvSpPr>
          <p:cNvPr id="11" name="Прямоугольник 43"/>
          <p:cNvSpPr>
            <a:spLocks noChangeArrowheads="1"/>
          </p:cNvSpPr>
          <p:nvPr/>
        </p:nvSpPr>
        <p:spPr bwMode="auto">
          <a:xfrm>
            <a:off x="5050464" y="1089227"/>
            <a:ext cx="1221534" cy="461655"/>
          </a:xfrm>
          <a:prstGeom prst="rect">
            <a:avLst/>
          </a:prstGeom>
          <a:solidFill>
            <a:schemeClr val="bg1"/>
          </a:solidFill>
          <a:ln w="9525">
            <a:noFill/>
            <a:miter lim="800000"/>
            <a:headEnd/>
            <a:tailEnd/>
          </a:ln>
          <a:effectLst/>
        </p:spPr>
        <p:txBody>
          <a:bodyPr wrap="square" lIns="91429" tIns="45715" rIns="91429" bIns="45715" anchor="ctr">
            <a:spAutoFit/>
          </a:bodyPr>
          <a:lstStyle/>
          <a:p>
            <a:pPr>
              <a:defRPr/>
            </a:pPr>
            <a:r>
              <a:rPr lang="ru-RU" sz="1200" dirty="0">
                <a:solidFill>
                  <a:schemeClr val="tx1">
                    <a:lumMod val="50000"/>
                    <a:lumOff val="50000"/>
                  </a:schemeClr>
                </a:solidFill>
                <a:latin typeface="Century Gothic" panose="020B0502020202020204" pitchFamily="34" charset="0"/>
              </a:rPr>
              <a:t>Размер займов</a:t>
            </a:r>
          </a:p>
        </p:txBody>
      </p:sp>
      <p:sp>
        <p:nvSpPr>
          <p:cNvPr id="12" name="Прямоугольник 41"/>
          <p:cNvSpPr>
            <a:spLocks noChangeArrowheads="1"/>
          </p:cNvSpPr>
          <p:nvPr/>
        </p:nvSpPr>
        <p:spPr bwMode="auto">
          <a:xfrm>
            <a:off x="6159641" y="1286546"/>
            <a:ext cx="2282609" cy="486277"/>
          </a:xfrm>
          <a:prstGeom prst="rect">
            <a:avLst/>
          </a:prstGeom>
          <a:noFill/>
          <a:ln w="9525">
            <a:noFill/>
            <a:miter lim="800000"/>
            <a:headEnd/>
            <a:tailEnd/>
          </a:ln>
        </p:spPr>
        <p:txBody>
          <a:bodyPr wrap="square" lIns="91429" tIns="45715" rIns="91429" bIns="45715">
            <a:spAutoFit/>
          </a:bodyPr>
          <a:lstStyle/>
          <a:p>
            <a:pPr algn="ctr">
              <a:lnSpc>
                <a:spcPct val="80000"/>
              </a:lnSpc>
            </a:pPr>
            <a:r>
              <a:rPr lang="ru-RU" sz="2000" dirty="0">
                <a:solidFill>
                  <a:srgbClr val="C00000"/>
                </a:solidFill>
                <a:latin typeface="Century Gothic" panose="020B0502020202020204" pitchFamily="34" charset="0"/>
                <a:ea typeface="Calibri" pitchFamily="34" charset="0"/>
                <a:cs typeface="Calibri" pitchFamily="34" charset="0"/>
              </a:rPr>
              <a:t>от</a:t>
            </a:r>
            <a:r>
              <a:rPr lang="ru-RU" sz="2800" b="1" dirty="0">
                <a:solidFill>
                  <a:schemeClr val="tx1">
                    <a:lumMod val="50000"/>
                    <a:lumOff val="50000"/>
                  </a:schemeClr>
                </a:solidFill>
                <a:latin typeface="Century Gothic" panose="020B0502020202020204" pitchFamily="34" charset="0"/>
                <a:ea typeface="Calibri" pitchFamily="34" charset="0"/>
                <a:cs typeface="Calibri" pitchFamily="34" charset="0"/>
              </a:rPr>
              <a:t> </a:t>
            </a:r>
            <a:r>
              <a:rPr lang="ru-RU" sz="3200" b="1" dirty="0">
                <a:solidFill>
                  <a:schemeClr val="tx1">
                    <a:lumMod val="50000"/>
                    <a:lumOff val="50000"/>
                  </a:schemeClr>
                </a:solidFill>
                <a:latin typeface="Century Gothic" panose="020B0502020202020204" pitchFamily="34" charset="0"/>
                <a:ea typeface="Calibri" pitchFamily="34" charset="0"/>
                <a:cs typeface="Calibri" pitchFamily="34" charset="0"/>
              </a:rPr>
              <a:t>20</a:t>
            </a:r>
            <a:r>
              <a:rPr lang="ru-RU" sz="2800" b="1" dirty="0">
                <a:solidFill>
                  <a:schemeClr val="tx1">
                    <a:lumMod val="50000"/>
                    <a:lumOff val="50000"/>
                  </a:schemeClr>
                </a:solidFill>
                <a:latin typeface="Century Gothic" panose="020B0502020202020204" pitchFamily="34" charset="0"/>
                <a:ea typeface="Calibri" pitchFamily="34" charset="0"/>
                <a:cs typeface="Calibri" pitchFamily="34" charset="0"/>
              </a:rPr>
              <a:t> </a:t>
            </a:r>
            <a:r>
              <a:rPr lang="ru-RU" sz="2000" dirty="0">
                <a:solidFill>
                  <a:srgbClr val="C00000"/>
                </a:solidFill>
                <a:latin typeface="Century Gothic" panose="020B0502020202020204" pitchFamily="34" charset="0"/>
                <a:ea typeface="Calibri" pitchFamily="34" charset="0"/>
                <a:cs typeface="Calibri" pitchFamily="34" charset="0"/>
              </a:rPr>
              <a:t>млн руб.</a:t>
            </a:r>
            <a:endParaRPr lang="ru-RU" sz="2800" dirty="0">
              <a:solidFill>
                <a:srgbClr val="C00000"/>
              </a:solidFill>
              <a:latin typeface="Century Gothic" panose="020B0502020202020204" pitchFamily="34" charset="0"/>
              <a:ea typeface="Calibri" pitchFamily="34" charset="0"/>
              <a:cs typeface="Calibri" pitchFamily="34" charset="0"/>
            </a:endParaRPr>
          </a:p>
        </p:txBody>
      </p:sp>
      <p:sp>
        <p:nvSpPr>
          <p:cNvPr id="13" name="Прямоугольник 43"/>
          <p:cNvSpPr>
            <a:spLocks noChangeArrowheads="1"/>
          </p:cNvSpPr>
          <p:nvPr/>
        </p:nvSpPr>
        <p:spPr bwMode="auto">
          <a:xfrm>
            <a:off x="5082363" y="2317460"/>
            <a:ext cx="1486812" cy="461655"/>
          </a:xfrm>
          <a:prstGeom prst="rect">
            <a:avLst/>
          </a:prstGeom>
          <a:solidFill>
            <a:schemeClr val="bg1"/>
          </a:solidFill>
          <a:ln w="9525">
            <a:noFill/>
            <a:miter lim="800000"/>
            <a:headEnd/>
            <a:tailEnd/>
          </a:ln>
          <a:effectLst/>
        </p:spPr>
        <p:txBody>
          <a:bodyPr wrap="square" lIns="91429" tIns="45715" rIns="91429" bIns="45715" anchor="ctr">
            <a:spAutoFit/>
          </a:bodyPr>
          <a:lstStyle/>
          <a:p>
            <a:pPr>
              <a:defRPr/>
            </a:pPr>
            <a:r>
              <a:rPr lang="ru-RU" sz="1200" dirty="0">
                <a:solidFill>
                  <a:schemeClr val="tx1">
                    <a:lumMod val="50000"/>
                    <a:lumOff val="50000"/>
                  </a:schemeClr>
                </a:solidFill>
                <a:latin typeface="Century Gothic" panose="020B0502020202020204" pitchFamily="34" charset="0"/>
              </a:rPr>
              <a:t>Срок предоставления</a:t>
            </a:r>
          </a:p>
        </p:txBody>
      </p:sp>
      <p:sp>
        <p:nvSpPr>
          <p:cNvPr id="14" name="Прямоугольник 41"/>
          <p:cNvSpPr>
            <a:spLocks noChangeArrowheads="1"/>
          </p:cNvSpPr>
          <p:nvPr/>
        </p:nvSpPr>
        <p:spPr bwMode="auto">
          <a:xfrm>
            <a:off x="6594284" y="2366649"/>
            <a:ext cx="1605908" cy="486277"/>
          </a:xfrm>
          <a:prstGeom prst="rect">
            <a:avLst/>
          </a:prstGeom>
          <a:noFill/>
          <a:ln w="9525">
            <a:noFill/>
            <a:miter lim="800000"/>
            <a:headEnd/>
            <a:tailEnd/>
          </a:ln>
        </p:spPr>
        <p:txBody>
          <a:bodyPr wrap="square" lIns="91429" tIns="45715" rIns="91429" bIns="45715">
            <a:spAutoFit/>
          </a:bodyPr>
          <a:lstStyle/>
          <a:p>
            <a:pPr algn="ctr">
              <a:lnSpc>
                <a:spcPct val="80000"/>
              </a:lnSpc>
            </a:pPr>
            <a:r>
              <a:rPr lang="ru-RU" sz="2400" dirty="0">
                <a:solidFill>
                  <a:srgbClr val="C00000"/>
                </a:solidFill>
                <a:latin typeface="Century Gothic" panose="020B0502020202020204" pitchFamily="34" charset="0"/>
                <a:ea typeface="Calibri" pitchFamily="34" charset="0"/>
                <a:cs typeface="Calibri" pitchFamily="34" charset="0"/>
              </a:rPr>
              <a:t>до</a:t>
            </a:r>
            <a:r>
              <a:rPr lang="ru-RU" sz="3200" b="1" dirty="0">
                <a:solidFill>
                  <a:srgbClr val="C00000"/>
                </a:solidFill>
                <a:latin typeface="Century Gothic" panose="020B0502020202020204" pitchFamily="34" charset="0"/>
                <a:ea typeface="Calibri" pitchFamily="34" charset="0"/>
                <a:cs typeface="Calibri" pitchFamily="34" charset="0"/>
              </a:rPr>
              <a:t> 5</a:t>
            </a:r>
            <a:r>
              <a:rPr lang="ru-RU" sz="3200" dirty="0">
                <a:solidFill>
                  <a:srgbClr val="C00000"/>
                </a:solidFill>
                <a:latin typeface="Century Gothic" panose="020B0502020202020204" pitchFamily="34" charset="0"/>
                <a:ea typeface="Calibri" pitchFamily="34" charset="0"/>
                <a:cs typeface="Calibri" pitchFamily="34" charset="0"/>
              </a:rPr>
              <a:t> </a:t>
            </a:r>
            <a:r>
              <a:rPr lang="ru-RU" sz="2400" dirty="0">
                <a:solidFill>
                  <a:srgbClr val="C00000"/>
                </a:solidFill>
                <a:latin typeface="Century Gothic" panose="020B0502020202020204" pitchFamily="34" charset="0"/>
                <a:ea typeface="Calibri" pitchFamily="34" charset="0"/>
                <a:cs typeface="Calibri" pitchFamily="34" charset="0"/>
              </a:rPr>
              <a:t>лет</a:t>
            </a:r>
            <a:endParaRPr lang="ru-RU" sz="3200" dirty="0">
              <a:solidFill>
                <a:srgbClr val="C00000"/>
              </a:solidFill>
              <a:latin typeface="Century Gothic" panose="020B0502020202020204" pitchFamily="34" charset="0"/>
              <a:ea typeface="Calibri" pitchFamily="34" charset="0"/>
              <a:cs typeface="Calibri" pitchFamily="34" charset="0"/>
            </a:endParaRPr>
          </a:p>
        </p:txBody>
      </p:sp>
      <p:sp>
        <p:nvSpPr>
          <p:cNvPr id="15" name="Прямоугольник 30"/>
          <p:cNvSpPr>
            <a:spLocks noChangeArrowheads="1"/>
          </p:cNvSpPr>
          <p:nvPr/>
        </p:nvSpPr>
        <p:spPr bwMode="auto">
          <a:xfrm>
            <a:off x="1733106" y="5957535"/>
            <a:ext cx="6964327" cy="437033"/>
          </a:xfrm>
          <a:prstGeom prst="rect">
            <a:avLst/>
          </a:prstGeom>
          <a:noFill/>
          <a:ln w="9525">
            <a:noFill/>
            <a:miter lim="800000"/>
            <a:headEnd/>
            <a:tailEnd/>
          </a:ln>
        </p:spPr>
        <p:txBody>
          <a:bodyPr wrap="square" lIns="91429" tIns="45715" rIns="91429" bIns="45715">
            <a:spAutoFit/>
          </a:bodyPr>
          <a:lstStyle/>
          <a:p>
            <a:pPr>
              <a:lnSpc>
                <a:spcPct val="80000"/>
              </a:lnSpc>
            </a:pPr>
            <a:r>
              <a:rPr lang="ru-RU" altLang="ru-RU" sz="1400" dirty="0">
                <a:latin typeface="Century Gothic" panose="020B0502020202020204" pitchFamily="34" charset="0"/>
              </a:rPr>
              <a:t>▪ приобретение оборудования</a:t>
            </a:r>
          </a:p>
          <a:p>
            <a:pPr>
              <a:lnSpc>
                <a:spcPct val="80000"/>
              </a:lnSpc>
            </a:pPr>
            <a:r>
              <a:rPr lang="ru-RU" altLang="ru-RU" sz="1400" dirty="0">
                <a:latin typeface="Century Gothic" panose="020B0502020202020204" pitchFamily="34" charset="0"/>
              </a:rPr>
              <a:t>▪ открытие нового, </a:t>
            </a:r>
            <a:r>
              <a:rPr lang="ru-RU" altLang="ru-RU" sz="1400" dirty="0" smtClean="0">
                <a:latin typeface="Century Gothic" panose="020B0502020202020204" pitchFamily="34" charset="0"/>
              </a:rPr>
              <a:t>расширение  или </a:t>
            </a:r>
            <a:r>
              <a:rPr lang="ru-RU" altLang="ru-RU" sz="1400" dirty="0">
                <a:latin typeface="Century Gothic" panose="020B0502020202020204" pitchFamily="34" charset="0"/>
              </a:rPr>
              <a:t>диверсификация производства</a:t>
            </a:r>
          </a:p>
        </p:txBody>
      </p:sp>
      <p:sp>
        <p:nvSpPr>
          <p:cNvPr id="17" name="Прямоугольник 32"/>
          <p:cNvSpPr>
            <a:spLocks noChangeArrowheads="1"/>
          </p:cNvSpPr>
          <p:nvPr/>
        </p:nvSpPr>
        <p:spPr bwMode="auto">
          <a:xfrm>
            <a:off x="1862450" y="5609351"/>
            <a:ext cx="3017892" cy="307766"/>
          </a:xfrm>
          <a:prstGeom prst="rect">
            <a:avLst/>
          </a:prstGeom>
          <a:solidFill>
            <a:schemeClr val="bg1"/>
          </a:solidFill>
          <a:ln w="9525">
            <a:noFill/>
            <a:miter lim="800000"/>
            <a:headEnd/>
            <a:tailEnd/>
          </a:ln>
        </p:spPr>
        <p:txBody>
          <a:bodyPr wrap="square" lIns="91429" tIns="45715" rIns="91429" bIns="45715" anchor="ctr">
            <a:spAutoFit/>
          </a:bodyPr>
          <a:lstStyle/>
          <a:p>
            <a:r>
              <a:rPr lang="ru-RU" sz="1400" dirty="0">
                <a:solidFill>
                  <a:srgbClr val="C00000"/>
                </a:solidFill>
                <a:latin typeface="Century Gothic" panose="020B0502020202020204" pitchFamily="34" charset="0"/>
              </a:rPr>
              <a:t>Цели использования</a:t>
            </a:r>
          </a:p>
        </p:txBody>
      </p:sp>
      <p:sp>
        <p:nvSpPr>
          <p:cNvPr id="18" name="Прямоугольник 43"/>
          <p:cNvSpPr>
            <a:spLocks noChangeArrowheads="1"/>
          </p:cNvSpPr>
          <p:nvPr/>
        </p:nvSpPr>
        <p:spPr bwMode="auto">
          <a:xfrm>
            <a:off x="5092995" y="3406790"/>
            <a:ext cx="1267429" cy="461655"/>
          </a:xfrm>
          <a:prstGeom prst="rect">
            <a:avLst/>
          </a:prstGeom>
          <a:solidFill>
            <a:schemeClr val="bg1"/>
          </a:solidFill>
          <a:ln w="9525">
            <a:noFill/>
            <a:miter lim="800000"/>
            <a:headEnd/>
            <a:tailEnd/>
          </a:ln>
          <a:effectLst/>
        </p:spPr>
        <p:txBody>
          <a:bodyPr wrap="square" lIns="91429" tIns="45715" rIns="91429" bIns="45715" anchor="ctr">
            <a:spAutoFit/>
          </a:bodyPr>
          <a:lstStyle/>
          <a:p>
            <a:pPr>
              <a:defRPr/>
            </a:pPr>
            <a:r>
              <a:rPr lang="ru-RU" sz="1200" dirty="0">
                <a:solidFill>
                  <a:schemeClr val="tx1">
                    <a:lumMod val="50000"/>
                    <a:lumOff val="50000"/>
                  </a:schemeClr>
                </a:solidFill>
                <a:latin typeface="Century Gothic" panose="020B0502020202020204" pitchFamily="34" charset="0"/>
              </a:rPr>
              <a:t>Ставки</a:t>
            </a:r>
          </a:p>
          <a:p>
            <a:pPr>
              <a:defRPr/>
            </a:pPr>
            <a:r>
              <a:rPr lang="ru-RU" sz="1200" dirty="0">
                <a:solidFill>
                  <a:schemeClr val="tx1">
                    <a:lumMod val="50000"/>
                    <a:lumOff val="50000"/>
                  </a:schemeClr>
                </a:solidFill>
                <a:latin typeface="Century Gothic" panose="020B0502020202020204" pitchFamily="34" charset="0"/>
              </a:rPr>
              <a:t>по займу</a:t>
            </a:r>
          </a:p>
        </p:txBody>
      </p:sp>
      <p:sp>
        <p:nvSpPr>
          <p:cNvPr id="19" name="Прямоугольник 41"/>
          <p:cNvSpPr>
            <a:spLocks noChangeArrowheads="1"/>
          </p:cNvSpPr>
          <p:nvPr/>
        </p:nvSpPr>
        <p:spPr bwMode="auto">
          <a:xfrm>
            <a:off x="6450286" y="3250967"/>
            <a:ext cx="1605908" cy="781742"/>
          </a:xfrm>
          <a:prstGeom prst="rect">
            <a:avLst/>
          </a:prstGeom>
          <a:noFill/>
          <a:ln w="9525">
            <a:noFill/>
            <a:miter lim="800000"/>
            <a:headEnd/>
            <a:tailEnd/>
          </a:ln>
        </p:spPr>
        <p:txBody>
          <a:bodyPr wrap="square" lIns="91429" tIns="45715" rIns="91429" bIns="45715">
            <a:spAutoFit/>
          </a:bodyPr>
          <a:lstStyle/>
          <a:p>
            <a:pPr algn="ctr">
              <a:lnSpc>
                <a:spcPct val="80000"/>
              </a:lnSpc>
            </a:pPr>
            <a:r>
              <a:rPr lang="ru-RU" sz="3200" b="1" dirty="0">
                <a:solidFill>
                  <a:srgbClr val="C00000"/>
                </a:solidFill>
                <a:latin typeface="Century Gothic" panose="020B0502020202020204" pitchFamily="34" charset="0"/>
              </a:rPr>
              <a:t>5%</a:t>
            </a:r>
            <a:r>
              <a:rPr lang="ru-RU" sz="3200" dirty="0">
                <a:solidFill>
                  <a:srgbClr val="C00000"/>
                </a:solidFill>
                <a:latin typeface="Century Gothic" panose="020B0502020202020204" pitchFamily="34" charset="0"/>
              </a:rPr>
              <a:t> </a:t>
            </a:r>
            <a:r>
              <a:rPr lang="ru-RU" sz="2400" dirty="0">
                <a:solidFill>
                  <a:srgbClr val="C00000"/>
                </a:solidFill>
                <a:latin typeface="Century Gothic" panose="020B0502020202020204" pitchFamily="34" charset="0"/>
              </a:rPr>
              <a:t>годовых</a:t>
            </a:r>
            <a:endParaRPr lang="ru-RU" sz="2000" dirty="0">
              <a:solidFill>
                <a:srgbClr val="C00000"/>
              </a:solidFill>
              <a:latin typeface="Century Gothic" panose="020B0502020202020204" pitchFamily="34" charset="0"/>
            </a:endParaRPr>
          </a:p>
        </p:txBody>
      </p:sp>
      <p:sp>
        <p:nvSpPr>
          <p:cNvPr id="21" name="Объект 2"/>
          <p:cNvSpPr txBox="1">
            <a:spLocks/>
          </p:cNvSpPr>
          <p:nvPr/>
        </p:nvSpPr>
        <p:spPr>
          <a:xfrm>
            <a:off x="606056" y="1360967"/>
            <a:ext cx="4274288" cy="628995"/>
          </a:xfrm>
          <a:prstGeom prst="rect">
            <a:avLst/>
          </a:prstGeom>
        </p:spPr>
        <p:txBody>
          <a:bodyPr vert="horz" lIns="91429" tIns="45715" rIns="91429" bIns="45715"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spcBef>
                <a:spcPts val="0"/>
              </a:spcBef>
              <a:buNone/>
            </a:pPr>
            <a:r>
              <a:rPr lang="ru-RU" sz="2300" b="1" dirty="0">
                <a:latin typeface="Century Gothic" panose="020B0502020202020204" pitchFamily="34" charset="0"/>
              </a:rPr>
              <a:t>Региональный Фонд</a:t>
            </a:r>
            <a:endParaRPr lang="en-US" sz="2300" b="1" dirty="0">
              <a:latin typeface="Century Gothic" panose="020B0502020202020204" pitchFamily="34" charset="0"/>
            </a:endParaRPr>
          </a:p>
          <a:p>
            <a:pPr marL="0" indent="0">
              <a:lnSpc>
                <a:spcPct val="80000"/>
              </a:lnSpc>
              <a:spcBef>
                <a:spcPts val="0"/>
              </a:spcBef>
              <a:buNone/>
            </a:pPr>
            <a:r>
              <a:rPr lang="ru-RU" sz="2300" b="1" dirty="0" smtClean="0">
                <a:latin typeface="Century Gothic" panose="020B0502020202020204" pitchFamily="34" charset="0"/>
              </a:rPr>
              <a:t>развития промышленности </a:t>
            </a:r>
            <a:endParaRPr lang="ru-RU" sz="2300" b="1" dirty="0">
              <a:latin typeface="Century Gothic" panose="020B0502020202020204" pitchFamily="34" charset="0"/>
            </a:endParaRPr>
          </a:p>
        </p:txBody>
      </p:sp>
      <p:sp>
        <p:nvSpPr>
          <p:cNvPr id="28" name="Прямоугольник 43"/>
          <p:cNvSpPr>
            <a:spLocks noChangeArrowheads="1"/>
          </p:cNvSpPr>
          <p:nvPr/>
        </p:nvSpPr>
        <p:spPr bwMode="auto">
          <a:xfrm>
            <a:off x="1116594" y="2962051"/>
            <a:ext cx="1626606" cy="369322"/>
          </a:xfrm>
          <a:prstGeom prst="rect">
            <a:avLst/>
          </a:prstGeom>
          <a:solidFill>
            <a:schemeClr val="tx1">
              <a:lumMod val="50000"/>
              <a:lumOff val="50000"/>
            </a:schemeClr>
          </a:solidFill>
          <a:ln w="9525">
            <a:noFill/>
            <a:miter lim="800000"/>
            <a:headEnd/>
            <a:tailEnd/>
          </a:ln>
          <a:effectLst/>
        </p:spPr>
        <p:txBody>
          <a:bodyPr wrap="square" lIns="91429" tIns="45715" rIns="91429" bIns="45715">
            <a:spAutoFit/>
          </a:bodyPr>
          <a:lstStyle/>
          <a:p>
            <a:pPr algn="ctr"/>
            <a:r>
              <a:rPr lang="en-US" u="sng" dirty="0">
                <a:solidFill>
                  <a:schemeClr val="bg1"/>
                </a:solidFill>
                <a:latin typeface="Century Gothic" panose="020B0502020202020204" pitchFamily="34" charset="0"/>
                <a:sym typeface="Wingdings"/>
              </a:rPr>
              <a:t>smb35</a:t>
            </a:r>
            <a:r>
              <a:rPr lang="en-US" u="sng" dirty="0">
                <a:solidFill>
                  <a:schemeClr val="bg1"/>
                </a:solidFill>
                <a:latin typeface="Century Gothic" panose="020B0502020202020204" pitchFamily="34" charset="0"/>
              </a:rPr>
              <a:t>.ru</a:t>
            </a:r>
            <a:endParaRPr lang="ru-RU" u="sng" dirty="0">
              <a:solidFill>
                <a:schemeClr val="bg1"/>
              </a:solidFill>
              <a:latin typeface="Century Gothic" panose="020B0502020202020204" pitchFamily="34" charset="0"/>
            </a:endParaRPr>
          </a:p>
        </p:txBody>
      </p:sp>
      <p:sp>
        <p:nvSpPr>
          <p:cNvPr id="23" name="TextBox 22"/>
          <p:cNvSpPr txBox="1"/>
          <p:nvPr/>
        </p:nvSpPr>
        <p:spPr>
          <a:xfrm>
            <a:off x="4933507" y="4424061"/>
            <a:ext cx="3817087" cy="615543"/>
          </a:xfrm>
          <a:prstGeom prst="rect">
            <a:avLst/>
          </a:prstGeom>
          <a:noFill/>
        </p:spPr>
        <p:txBody>
          <a:bodyPr wrap="square" lIns="91429" tIns="45715" rIns="91429" bIns="45715" rtlCol="0">
            <a:spAutoFit/>
          </a:bodyPr>
          <a:lstStyle/>
          <a:p>
            <a:pPr algn="ctr"/>
            <a:r>
              <a:rPr lang="ru-RU" sz="1600" dirty="0">
                <a:latin typeface="Century Gothic" panose="020B0502020202020204" pitchFamily="34" charset="0"/>
              </a:rPr>
              <a:t>Общий объем </a:t>
            </a:r>
            <a:r>
              <a:rPr lang="ru-RU" sz="1600" dirty="0" smtClean="0">
                <a:latin typeface="Century Gothic" panose="020B0502020202020204" pitchFamily="34" charset="0"/>
              </a:rPr>
              <a:t>финансирования</a:t>
            </a:r>
            <a:endParaRPr lang="ru-RU" sz="1600" dirty="0">
              <a:latin typeface="Century Gothic" panose="020B0502020202020204" pitchFamily="34" charset="0"/>
            </a:endParaRPr>
          </a:p>
          <a:p>
            <a:pPr algn="ctr"/>
            <a:r>
              <a:rPr lang="ru-RU" b="1" dirty="0">
                <a:solidFill>
                  <a:srgbClr val="C00000"/>
                </a:solidFill>
                <a:latin typeface="Century Gothic" panose="020B0502020202020204" pitchFamily="34" charset="0"/>
              </a:rPr>
              <a:t>60 млн рублей</a:t>
            </a:r>
            <a:endParaRPr lang="ru-RU" sz="1600" b="1" dirty="0">
              <a:solidFill>
                <a:srgbClr val="C00000"/>
              </a:solidFill>
              <a:latin typeface="Century Gothic" panose="020B0502020202020204" pitchFamily="34" charset="0"/>
            </a:endParaRPr>
          </a:p>
        </p:txBody>
      </p:sp>
      <p:sp>
        <p:nvSpPr>
          <p:cNvPr id="29" name="Прямоугольник 28"/>
          <p:cNvSpPr/>
          <p:nvPr/>
        </p:nvSpPr>
        <p:spPr>
          <a:xfrm>
            <a:off x="6487384" y="713864"/>
            <a:ext cx="675128" cy="600776"/>
          </a:xfrm>
          <a:prstGeom prst="rect">
            <a:avLst/>
          </a:prstGeom>
        </p:spPr>
        <p:txBody>
          <a:bodyPr wrap="none" lIns="107287" tIns="53643" rIns="107287" bIns="53643" anchor="b">
            <a:spAutoFit/>
          </a:bodyPr>
          <a:lstStyle/>
          <a:p>
            <a:r>
              <a:rPr lang="ru-RU" sz="3200" b="1" dirty="0">
                <a:solidFill>
                  <a:srgbClr val="C00000"/>
                </a:solidFill>
                <a:latin typeface="Century Gothic" panose="020B0502020202020204" pitchFamily="34" charset="0"/>
              </a:rPr>
              <a:t>10</a:t>
            </a:r>
          </a:p>
        </p:txBody>
      </p:sp>
      <p:cxnSp>
        <p:nvCxnSpPr>
          <p:cNvPr id="8" name="Прямая соединительная линия 7">
            <a:extLst>
              <a:ext uri="{FF2B5EF4-FFF2-40B4-BE49-F238E27FC236}">
                <a16:creationId xmlns:a16="http://schemas.microsoft.com/office/drawing/2014/main" xmlns="" id="{4272D0B0-7085-418F-9E73-769DA4B6955C}"/>
              </a:ext>
            </a:extLst>
          </p:cNvPr>
          <p:cNvCxnSpPr/>
          <p:nvPr/>
        </p:nvCxnSpPr>
        <p:spPr>
          <a:xfrm>
            <a:off x="804003" y="2204864"/>
            <a:ext cx="3874323" cy="670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DC5C2FF1-82F0-4436-9D34-29E14971640A}"/>
              </a:ext>
            </a:extLst>
          </p:cNvPr>
          <p:cNvCxnSpPr/>
          <p:nvPr/>
        </p:nvCxnSpPr>
        <p:spPr>
          <a:xfrm flipV="1">
            <a:off x="729575" y="3391786"/>
            <a:ext cx="3884955" cy="2753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 name="Группа 38">
            <a:extLst>
              <a:ext uri="{FF2B5EF4-FFF2-40B4-BE49-F238E27FC236}">
                <a16:creationId xmlns:a16="http://schemas.microsoft.com/office/drawing/2014/main" xmlns="" id="{90A06897-8486-4D13-B005-6DDCF22673EF}"/>
              </a:ext>
            </a:extLst>
          </p:cNvPr>
          <p:cNvGrpSpPr/>
          <p:nvPr/>
        </p:nvGrpSpPr>
        <p:grpSpPr>
          <a:xfrm flipV="1">
            <a:off x="6638679" y="1327970"/>
            <a:ext cx="452979" cy="367076"/>
            <a:chOff x="6089701" y="1989961"/>
            <a:chExt cx="1045022" cy="635129"/>
          </a:xfrm>
        </p:grpSpPr>
        <p:cxnSp>
          <p:nvCxnSpPr>
            <p:cNvPr id="24" name="Прямая соединительная линия 23"/>
            <p:cNvCxnSpPr>
              <a:cxnSpLocks/>
            </p:cNvCxnSpPr>
            <p:nvPr/>
          </p:nvCxnSpPr>
          <p:spPr>
            <a:xfrm flipV="1">
              <a:off x="6096000" y="1989962"/>
              <a:ext cx="1038723" cy="63512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a:extLst>
                <a:ext uri="{FF2B5EF4-FFF2-40B4-BE49-F238E27FC236}">
                  <a16:creationId xmlns:a16="http://schemas.microsoft.com/office/drawing/2014/main" xmlns="" id="{53DCB852-4A55-4A41-A453-87B6CDC44180}"/>
                </a:ext>
              </a:extLst>
            </p:cNvPr>
            <p:cNvCxnSpPr>
              <a:cxnSpLocks/>
            </p:cNvCxnSpPr>
            <p:nvPr/>
          </p:nvCxnSpPr>
          <p:spPr>
            <a:xfrm flipH="1" flipV="1">
              <a:off x="6089701" y="1989961"/>
              <a:ext cx="1038723" cy="63512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5" name="Picture 2"/>
          <p:cNvPicPr>
            <a:picLocks noChangeAspect="1" noChangeArrowheads="1"/>
          </p:cNvPicPr>
          <p:nvPr/>
        </p:nvPicPr>
        <p:blipFill>
          <a:blip r:embed="rId3" cstate="print"/>
          <a:srcRect l="397"/>
          <a:stretch>
            <a:fillRect/>
          </a:stretch>
        </p:blipFill>
        <p:spPr bwMode="auto">
          <a:xfrm>
            <a:off x="1376" y="-20472"/>
            <a:ext cx="8909721" cy="551536"/>
          </a:xfrm>
          <a:prstGeom prst="rect">
            <a:avLst/>
          </a:prstGeom>
          <a:noFill/>
          <a:ln w="9525">
            <a:noFill/>
            <a:miter lim="800000"/>
            <a:headEnd/>
            <a:tailEnd/>
          </a:ln>
        </p:spPr>
      </p:pic>
      <p:sp>
        <p:nvSpPr>
          <p:cNvPr id="26" name="Rectangle 5">
            <a:extLst>
              <a:ext uri="{FF2B5EF4-FFF2-40B4-BE49-F238E27FC236}">
                <a16:creationId xmlns:a16="http://schemas.microsoft.com/office/drawing/2014/main" xmlns="" id="{BCB686DF-C207-4E07-B328-B7C2923CD445}"/>
              </a:ext>
            </a:extLst>
          </p:cNvPr>
          <p:cNvSpPr>
            <a:spLocks noChangeArrowheads="1"/>
          </p:cNvSpPr>
          <p:nvPr/>
        </p:nvSpPr>
        <p:spPr bwMode="auto">
          <a:xfrm>
            <a:off x="467116" y="39241"/>
            <a:ext cx="7549833" cy="310564"/>
          </a:xfrm>
          <a:prstGeom prst="rect">
            <a:avLst/>
          </a:prstGeom>
          <a:noFill/>
          <a:ln w="9525">
            <a:noFill/>
            <a:miter lim="800000"/>
            <a:headEnd/>
            <a:tailEnd/>
          </a:ln>
          <a:effectLst>
            <a:prstShdw prst="shdw17" dist="17961" dir="2700000">
              <a:srgbClr val="2F4D71"/>
            </a:prstShdw>
          </a:effectLst>
        </p:spPr>
        <p:txBody>
          <a:bodyPr wrap="square" lIns="124683" tIns="62340" rIns="124683" bIns="6234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smtClean="0">
                <a:latin typeface="Century Gothic" pitchFamily="34" charset="0"/>
                <a:cs typeface="Times New Roman" pitchFamily="18" charset="0"/>
              </a:rPr>
              <a:t>Вологодская область: </a:t>
            </a:r>
            <a:r>
              <a:rPr lang="ru-RU" sz="1200" b="1" dirty="0" smtClean="0">
                <a:latin typeface="Century Gothic" pitchFamily="34" charset="0"/>
                <a:cs typeface="Times New Roman" pitchFamily="18" charset="0"/>
              </a:rPr>
              <a:t>ФОНД РАЗВИТИЯ ПРОМЫШЛЕННОСТИ</a:t>
            </a:r>
            <a:endParaRPr lang="ru-RU" sz="1200" b="1" dirty="0">
              <a:latin typeface="Century Gothic" pitchFamily="34" charset="0"/>
              <a:cs typeface="Times New Roman" pitchFamily="18" charset="0"/>
            </a:endParaRPr>
          </a:p>
        </p:txBody>
      </p:sp>
      <p:pic>
        <p:nvPicPr>
          <p:cNvPr id="27" name="Picture 4"/>
          <p:cNvPicPr>
            <a:picLocks noChangeAspect="1" noChangeArrowheads="1"/>
          </p:cNvPicPr>
          <p:nvPr/>
        </p:nvPicPr>
        <p:blipFill>
          <a:blip r:embed="rId4" cstate="print"/>
          <a:srcRect r="5652" b="2711"/>
          <a:stretch>
            <a:fillRect/>
          </a:stretch>
        </p:blipFill>
        <p:spPr bwMode="auto">
          <a:xfrm>
            <a:off x="119270" y="97673"/>
            <a:ext cx="405102" cy="456387"/>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609711" y="2316126"/>
            <a:ext cx="2714625" cy="609600"/>
          </a:xfrm>
          <a:prstGeom prst="rect">
            <a:avLst/>
          </a:prstGeom>
          <a:noFill/>
          <a:ln w="9525">
            <a:noFill/>
            <a:miter lim="800000"/>
            <a:headEnd/>
            <a:tailEnd/>
          </a:ln>
        </p:spPr>
      </p:pic>
      <p:sp>
        <p:nvSpPr>
          <p:cNvPr id="37" name="Номер слайда 1"/>
          <p:cNvSpPr>
            <a:spLocks noGrp="1"/>
          </p:cNvSpPr>
          <p:nvPr>
            <p:ph type="sldNum" sz="quarter" idx="12"/>
          </p:nvPr>
        </p:nvSpPr>
        <p:spPr>
          <a:xfrm>
            <a:off x="7003070" y="6356351"/>
            <a:ext cx="2057400" cy="365125"/>
          </a:xfrm>
        </p:spPr>
        <p:txBody>
          <a:bodyPr/>
          <a:lstStyle/>
          <a:p>
            <a:fld id="{E4FE80C3-7952-4414-BE17-6314168CCAF9}" type="slidenum">
              <a:rPr lang="ru-RU" smtClean="0"/>
              <a:pPr/>
              <a:t>6</a:t>
            </a:fld>
            <a:endParaRPr lang="ru-RU" dirty="0"/>
          </a:p>
        </p:txBody>
      </p:sp>
      <p:sp>
        <p:nvSpPr>
          <p:cNvPr id="30" name="Прямоугольник 29"/>
          <p:cNvSpPr/>
          <p:nvPr/>
        </p:nvSpPr>
        <p:spPr>
          <a:xfrm>
            <a:off x="520468" y="3929387"/>
            <a:ext cx="4097607" cy="15676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ru-RU" dirty="0">
              <a:latin typeface="Century Gothic" panose="020B0502020202020204" pitchFamily="34" charset="0"/>
            </a:endParaRPr>
          </a:p>
        </p:txBody>
      </p:sp>
      <p:sp>
        <p:nvSpPr>
          <p:cNvPr id="35" name="TextBox 34"/>
          <p:cNvSpPr txBox="1"/>
          <p:nvPr/>
        </p:nvSpPr>
        <p:spPr>
          <a:xfrm>
            <a:off x="577703" y="4002303"/>
            <a:ext cx="3817087" cy="1384984"/>
          </a:xfrm>
          <a:prstGeom prst="rect">
            <a:avLst/>
          </a:prstGeom>
          <a:noFill/>
        </p:spPr>
        <p:txBody>
          <a:bodyPr wrap="square" lIns="91429" tIns="45715" rIns="91429" bIns="45715" rtlCol="0">
            <a:spAutoFit/>
          </a:bodyPr>
          <a:lstStyle/>
          <a:p>
            <a:pPr algn="ctr"/>
            <a:r>
              <a:rPr lang="ru-RU" sz="1600" dirty="0" smtClean="0">
                <a:latin typeface="Century Gothic" panose="020B0502020202020204" pitchFamily="34" charset="0"/>
              </a:rPr>
              <a:t>Дополнительно выделено </a:t>
            </a:r>
            <a:endParaRPr lang="ru-RU" sz="1600" dirty="0">
              <a:latin typeface="Century Gothic" panose="020B0502020202020204" pitchFamily="34" charset="0"/>
            </a:endParaRPr>
          </a:p>
          <a:p>
            <a:pPr algn="ctr"/>
            <a:r>
              <a:rPr lang="ru-RU" b="1" dirty="0">
                <a:solidFill>
                  <a:srgbClr val="C00000"/>
                </a:solidFill>
                <a:latin typeface="Century Gothic" panose="020B0502020202020204" pitchFamily="34" charset="0"/>
              </a:rPr>
              <a:t>60 </a:t>
            </a:r>
            <a:r>
              <a:rPr lang="ru-RU" b="1" dirty="0" smtClean="0">
                <a:solidFill>
                  <a:srgbClr val="C00000"/>
                </a:solidFill>
                <a:latin typeface="Century Gothic" panose="020B0502020202020204" pitchFamily="34" charset="0"/>
              </a:rPr>
              <a:t>млн. рублей </a:t>
            </a:r>
          </a:p>
          <a:p>
            <a:pPr algn="ctr"/>
            <a:r>
              <a:rPr lang="ru-RU" sz="1600" dirty="0" smtClean="0">
                <a:latin typeface="Century Gothic" panose="020B0502020202020204" pitchFamily="34" charset="0"/>
              </a:rPr>
              <a:t>на</a:t>
            </a:r>
            <a:r>
              <a:rPr lang="ru-RU" b="1" dirty="0" smtClean="0">
                <a:solidFill>
                  <a:srgbClr val="C00000"/>
                </a:solidFill>
                <a:latin typeface="Century Gothic" panose="020B0502020202020204" pitchFamily="34" charset="0"/>
              </a:rPr>
              <a:t> </a:t>
            </a:r>
            <a:r>
              <a:rPr lang="ru-RU" sz="1600" dirty="0" smtClean="0">
                <a:latin typeface="Century Gothic" panose="020B0502020202020204" pitchFamily="34" charset="0"/>
              </a:rPr>
              <a:t>субсидирование процентной ставки банкам по кредитам для промышленных предприятий </a:t>
            </a:r>
            <a:endParaRPr lang="ru-RU" sz="1600" dirty="0">
              <a:latin typeface="Century Gothic" panose="020B0502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2857488" y="5229220"/>
            <a:ext cx="5800708" cy="112873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rgbClr val="FF0000"/>
              </a:solidFill>
              <a:effectLst/>
              <a:uLnTx/>
              <a:uFillTx/>
              <a:latin typeface="+mn-lt"/>
              <a:ea typeface="+mn-ea"/>
              <a:cs typeface="+mn-cs"/>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1795216452"/>
              </p:ext>
            </p:extLst>
          </p:nvPr>
        </p:nvGraphicFramePr>
        <p:xfrm>
          <a:off x="384106" y="626240"/>
          <a:ext cx="8352928" cy="5664443"/>
        </p:xfrm>
        <a:graphic>
          <a:graphicData uri="http://schemas.openxmlformats.org/drawingml/2006/table">
            <a:tbl>
              <a:tblPr>
                <a:tableStyleId>{5C22544A-7EE6-4342-B048-85BDC9FD1C3A}</a:tableStyleId>
              </a:tblPr>
              <a:tblGrid>
                <a:gridCol w="2963758"/>
                <a:gridCol w="5389170"/>
              </a:tblGrid>
              <a:tr h="319948">
                <a:tc gridSpan="2">
                  <a:txBody>
                    <a:bodyPr/>
                    <a:lstStyle/>
                    <a:p>
                      <a:pPr>
                        <a:lnSpc>
                          <a:spcPct val="90000"/>
                        </a:lnSpc>
                      </a:pPr>
                      <a:r>
                        <a:rPr lang="ru-RU" sz="1800" dirty="0" smtClean="0">
                          <a:latin typeface="Century Gothic" pitchFamily="34" charset="0"/>
                        </a:rPr>
                        <a:t>Объекты историко-культурного наследия</a:t>
                      </a:r>
                      <a:endParaRPr lang="ru-RU" sz="1800" dirty="0">
                        <a:latin typeface="Century Gothic" pitchFamily="34" charset="0"/>
                      </a:endParaRPr>
                    </a:p>
                  </a:txBody>
                  <a:tcPr>
                    <a:lnB w="12700" cap="flat" cmpd="sng" algn="ctr">
                      <a:solidFill>
                        <a:schemeClr val="bg1">
                          <a:lumMod val="75000"/>
                        </a:schemeClr>
                      </a:solidFill>
                      <a:prstDash val="solid"/>
                      <a:round/>
                      <a:headEnd type="none" w="med" len="med"/>
                      <a:tailEnd type="none" w="med" len="med"/>
                    </a:lnB>
                    <a:noFill/>
                  </a:tcPr>
                </a:tc>
                <a:tc hMerge="1">
                  <a:txBody>
                    <a:bodyPr/>
                    <a:lstStyle/>
                    <a:p>
                      <a:endParaRPr lang="ru-RU" dirty="0"/>
                    </a:p>
                  </a:txBody>
                  <a:tcPr/>
                </a:tc>
              </a:tr>
              <a:tr h="1357619">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ru-RU" sz="1200" b="1" dirty="0" smtClean="0">
                          <a:latin typeface="Century Gothic" pitchFamily="34" charset="0"/>
                        </a:rPr>
                        <a:t>Ввести льготу по налогу на имущество  для объектов историко-культурного наследия регионального значения в размере затрат,</a:t>
                      </a:r>
                      <a:r>
                        <a:rPr lang="ru-RU" sz="1200" b="1" baseline="0" dirty="0" smtClean="0">
                          <a:latin typeface="Century Gothic" pitchFamily="34" charset="0"/>
                        </a:rPr>
                        <a:t> </a:t>
                      </a:r>
                      <a:r>
                        <a:rPr lang="ru-RU" sz="1200" b="1" dirty="0" smtClean="0">
                          <a:latin typeface="Century Gothic" pitchFamily="34" charset="0"/>
                        </a:rPr>
                        <a:t>понесенных на восстановление таких </a:t>
                      </a:r>
                      <a:r>
                        <a:rPr lang="ru-RU" sz="1200" b="1" dirty="0" smtClean="0">
                          <a:latin typeface="Century Gothic" pitchFamily="34" charset="0"/>
                        </a:rPr>
                        <a:t>объектов</a:t>
                      </a:r>
                      <a:endParaRPr lang="ru-RU" sz="1200" b="1" dirty="0" smtClean="0">
                        <a:latin typeface="Century Gothic"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lnSpc>
                          <a:spcPct val="90000"/>
                        </a:lnSpc>
                        <a:buNone/>
                      </a:pPr>
                      <a:r>
                        <a:rPr lang="ru-RU" sz="1200" b="1" dirty="0" smtClean="0">
                          <a:latin typeface="Century Gothic" pitchFamily="34" charset="0"/>
                        </a:rPr>
                        <a:t>Поручение:</a:t>
                      </a:r>
                    </a:p>
                    <a:p>
                      <a:pPr lvl="0" algn="l">
                        <a:lnSpc>
                          <a:spcPct val="90000"/>
                        </a:lnSpc>
                        <a:buNone/>
                      </a:pPr>
                      <a:r>
                        <a:rPr lang="ru-RU" sz="1200" dirty="0" smtClean="0">
                          <a:latin typeface="Century Gothic" pitchFamily="34" charset="0"/>
                        </a:rPr>
                        <a:t>Департаменту культуры и туризма области (В.А. Осиповский) совместно с Комитетом охраны памятников истории и культуры области (Е.Н. Кукушкина), Департаментом финансов области (В.Н. Артамонова) проработать порядок предоставления льгот по налогу на имущество, используемое в коммерческой деятельности. </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19948">
                <a:tc gridSpan="2">
                  <a:txBody>
                    <a:bodyPr/>
                    <a:lstStyle/>
                    <a:p>
                      <a:pPr>
                        <a:lnSpc>
                          <a:spcPct val="90000"/>
                        </a:lnSpc>
                      </a:pPr>
                      <a:r>
                        <a:rPr lang="ru-RU" sz="1800" dirty="0" smtClean="0">
                          <a:latin typeface="Century Gothic" pitchFamily="34" charset="0"/>
                        </a:rPr>
                        <a:t>Поддержка народно-художественных промыслов</a:t>
                      </a:r>
                      <a:endParaRPr lang="ru-RU" sz="1800" dirty="0">
                        <a:latin typeface="Century Gothic"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nSpc>
                          <a:spcPct val="90000"/>
                        </a:lnSpc>
                      </a:pPr>
                      <a:endParaRPr lang="ru-RU" sz="1400" dirty="0">
                        <a:latin typeface="Century Gothic"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129708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ru-RU" sz="1200" b="1" dirty="0" smtClean="0">
                          <a:latin typeface="Century Gothic" pitchFamily="34" charset="0"/>
                        </a:rPr>
                        <a:t>Разработать механизм введения льгот по поддержке  народно-художественных промыслов</a:t>
                      </a:r>
                      <a:r>
                        <a:rPr lang="ru-RU" sz="1200" dirty="0" smtClean="0">
                          <a:latin typeface="Century Gothic" pitchFamily="34" charset="0"/>
                        </a:rPr>
                        <a:t>.</a:t>
                      </a:r>
                    </a:p>
                    <a:p>
                      <a:pPr>
                        <a:lnSpc>
                          <a:spcPct val="90000"/>
                        </a:lnSpc>
                      </a:pPr>
                      <a:endParaRPr lang="ru-RU" sz="1400" dirty="0" smtClean="0">
                        <a:latin typeface="Century Gothic"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buNone/>
                      </a:pPr>
                      <a:r>
                        <a:rPr lang="ru-RU" sz="1200" b="1" dirty="0" smtClean="0">
                          <a:latin typeface="Century Gothic" pitchFamily="34" charset="0"/>
                        </a:rPr>
                        <a:t>Поручение:</a:t>
                      </a:r>
                    </a:p>
                    <a:p>
                      <a:pPr lvl="0">
                        <a:buNone/>
                      </a:pPr>
                      <a:r>
                        <a:rPr lang="ru-RU" sz="1200" dirty="0" smtClean="0">
                          <a:latin typeface="Century Gothic" pitchFamily="34" charset="0"/>
                        </a:rPr>
                        <a:t>Департаменту финансов области (В.Н. Артамонова) совместно с Департаментом культуры и туризма области (В.А. Осиповский) и Ассоциацией «Легкая промышленность и народно-художественные промыслы» Вологодской области разработать механизм по введению льгот для организаций народно-художественных промыслов</a:t>
                      </a:r>
                      <a:endParaRPr lang="ru-RU" sz="1200" dirty="0" smtClean="0">
                        <a:solidFill>
                          <a:srgbClr val="FF0000"/>
                        </a:solidFill>
                        <a:latin typeface="Century Gothic"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19948">
                <a:tc gridSpan="2">
                  <a:txBody>
                    <a:bodyPr/>
                    <a:lstStyle/>
                    <a:p>
                      <a:pPr>
                        <a:lnSpc>
                          <a:spcPct val="90000"/>
                        </a:lnSpc>
                      </a:pPr>
                      <a:r>
                        <a:rPr lang="ru-RU" sz="1800" dirty="0" smtClean="0">
                          <a:latin typeface="Century Gothic" pitchFamily="34" charset="0"/>
                        </a:rPr>
                        <a:t>Территории развития</a:t>
                      </a:r>
                      <a:endParaRPr lang="ru-RU" sz="1800" dirty="0">
                        <a:latin typeface="Century Gothic"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nSpc>
                          <a:spcPct val="90000"/>
                        </a:lnSpc>
                      </a:pPr>
                      <a:endParaRPr lang="ru-RU" sz="1400" dirty="0">
                        <a:latin typeface="Century Gothic"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1815923">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ru-RU" sz="1200" b="1" dirty="0" smtClean="0">
                          <a:latin typeface="Century Gothic" pitchFamily="34" charset="0"/>
                        </a:rPr>
                        <a:t>Разработать механизм</a:t>
                      </a:r>
                      <a:r>
                        <a:rPr lang="ru-RU" sz="1200" b="1" baseline="0" dirty="0" smtClean="0">
                          <a:latin typeface="Century Gothic" pitchFamily="34" charset="0"/>
                        </a:rPr>
                        <a:t> предоставления льгот для предпринимателей, реализующих проекты в </a:t>
                      </a:r>
                      <a:r>
                        <a:rPr lang="ru-RU" sz="1200" b="1" dirty="0" smtClean="0">
                          <a:latin typeface="Century Gothic" pitchFamily="34" charset="0"/>
                        </a:rPr>
                        <a:t>производственной, социально-культурной и иной деятельности по развитию территорий.</a:t>
                      </a:r>
                    </a:p>
                    <a:p>
                      <a:pPr marL="0" marR="0" indent="0" algn="l" defTabSz="914400" rtl="0" eaLnBrk="1" fontAlgn="auto" latinLnBrk="0" hangingPunct="1">
                        <a:lnSpc>
                          <a:spcPct val="90000"/>
                        </a:lnSpc>
                        <a:spcBef>
                          <a:spcPts val="0"/>
                        </a:spcBef>
                        <a:spcAft>
                          <a:spcPts val="0"/>
                        </a:spcAft>
                        <a:buClrTx/>
                        <a:buSzTx/>
                        <a:buFontTx/>
                        <a:buNone/>
                        <a:tabLst/>
                        <a:defRPr/>
                      </a:pPr>
                      <a:endParaRPr lang="ru-RU" sz="1400" b="1" dirty="0" smtClean="0">
                        <a:latin typeface="Century Gothic"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buNone/>
                      </a:pPr>
                      <a:r>
                        <a:rPr lang="ru-RU" sz="1200" b="1" dirty="0" smtClean="0">
                          <a:latin typeface="Century Gothic" pitchFamily="34" charset="0"/>
                        </a:rPr>
                        <a:t>Поручение:</a:t>
                      </a:r>
                    </a:p>
                    <a:p>
                      <a:pPr lvl="0">
                        <a:buNone/>
                      </a:pPr>
                      <a:r>
                        <a:rPr lang="ru-RU" sz="1200" dirty="0" smtClean="0">
                          <a:latin typeface="Century Gothic" pitchFamily="34" charset="0"/>
                        </a:rPr>
                        <a:t>Департаменту экономического развития (Меньшиков Е.В.) совместно с Департаментом финансов области (Артамонова В.Н.), Департаментом культуры и туризма области (Осиповский В.А.), Государственно-правовым департаментом  Правительства области (Сорокин С.Н.) проработать вопрос о внесении изменении в налоговое  законодательство области в части предоставления налоговых льгот по поддержке  проектов в производственной, социально-культурной и иной деятельности про развитию территорий.</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bl>
          </a:graphicData>
        </a:graphic>
      </p:graphicFrame>
      <p:sp>
        <p:nvSpPr>
          <p:cNvPr id="6" name="Номер слайда 1"/>
          <p:cNvSpPr>
            <a:spLocks noGrp="1"/>
          </p:cNvSpPr>
          <p:nvPr>
            <p:ph type="sldNum" sz="quarter" idx="12"/>
          </p:nvPr>
        </p:nvSpPr>
        <p:spPr>
          <a:xfrm>
            <a:off x="7003070" y="6356351"/>
            <a:ext cx="2057400" cy="365125"/>
          </a:xfrm>
        </p:spPr>
        <p:txBody>
          <a:bodyPr/>
          <a:lstStyle/>
          <a:p>
            <a:fld id="{E4FE80C3-7952-4414-BE17-6314168CCAF9}" type="slidenum">
              <a:rPr lang="ru-RU" smtClean="0"/>
              <a:pPr/>
              <a:t>7</a:t>
            </a:fld>
            <a:endParaRPr lang="ru-RU" dirty="0"/>
          </a:p>
        </p:txBody>
      </p:sp>
      <p:pic>
        <p:nvPicPr>
          <p:cNvPr id="7" name="Picture 2"/>
          <p:cNvPicPr>
            <a:picLocks noChangeAspect="1" noChangeArrowheads="1"/>
          </p:cNvPicPr>
          <p:nvPr/>
        </p:nvPicPr>
        <p:blipFill>
          <a:blip r:embed="rId3" cstate="print"/>
          <a:srcRect l="397"/>
          <a:stretch>
            <a:fillRect/>
          </a:stretch>
        </p:blipFill>
        <p:spPr bwMode="auto">
          <a:xfrm>
            <a:off x="1376" y="-20472"/>
            <a:ext cx="8909721" cy="551536"/>
          </a:xfrm>
          <a:prstGeom prst="rect">
            <a:avLst/>
          </a:prstGeom>
          <a:noFill/>
          <a:ln w="9525">
            <a:noFill/>
            <a:miter lim="800000"/>
            <a:headEnd/>
            <a:tailEnd/>
          </a:ln>
        </p:spPr>
      </p:pic>
      <p:sp>
        <p:nvSpPr>
          <p:cNvPr id="8" name="Rectangle 5">
            <a:extLst>
              <a:ext uri="{FF2B5EF4-FFF2-40B4-BE49-F238E27FC236}">
                <a16:creationId xmlns:a16="http://schemas.microsoft.com/office/drawing/2014/main" xmlns="" id="{BCB686DF-C207-4E07-B328-B7C2923CD445}"/>
              </a:ext>
            </a:extLst>
          </p:cNvPr>
          <p:cNvSpPr>
            <a:spLocks noChangeArrowheads="1"/>
          </p:cNvSpPr>
          <p:nvPr/>
        </p:nvSpPr>
        <p:spPr bwMode="auto">
          <a:xfrm>
            <a:off x="467116" y="39241"/>
            <a:ext cx="7549833" cy="310564"/>
          </a:xfrm>
          <a:prstGeom prst="rect">
            <a:avLst/>
          </a:prstGeom>
          <a:noFill/>
          <a:ln w="9525">
            <a:noFill/>
            <a:miter lim="800000"/>
            <a:headEnd/>
            <a:tailEnd/>
          </a:ln>
          <a:effectLst>
            <a:prstShdw prst="shdw17" dist="17961" dir="2700000">
              <a:srgbClr val="2F4D71"/>
            </a:prstShdw>
          </a:effectLst>
        </p:spPr>
        <p:txBody>
          <a:bodyPr wrap="square" lIns="124683" tIns="62340" rIns="124683" bIns="6234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smtClean="0">
                <a:latin typeface="Century Gothic" pitchFamily="34" charset="0"/>
                <a:cs typeface="Times New Roman" pitchFamily="18" charset="0"/>
              </a:rPr>
              <a:t>Вологодская область: </a:t>
            </a:r>
            <a:r>
              <a:rPr lang="ru-RU" sz="1200" b="1" dirty="0" smtClean="0">
                <a:latin typeface="Century Gothic" pitchFamily="34" charset="0"/>
                <a:cs typeface="Times New Roman" pitchFamily="18" charset="0"/>
              </a:rPr>
              <a:t>ИНИЦИАТИВЫ</a:t>
            </a:r>
            <a:endParaRPr lang="ru-RU" sz="1200" b="1" dirty="0">
              <a:latin typeface="Century Gothic" pitchFamily="34" charset="0"/>
              <a:cs typeface="Times New Roman" pitchFamily="18" charset="0"/>
            </a:endParaRPr>
          </a:p>
        </p:txBody>
      </p:sp>
      <p:pic>
        <p:nvPicPr>
          <p:cNvPr id="9" name="Picture 4"/>
          <p:cNvPicPr>
            <a:picLocks noChangeAspect="1" noChangeArrowheads="1"/>
          </p:cNvPicPr>
          <p:nvPr/>
        </p:nvPicPr>
        <p:blipFill>
          <a:blip r:embed="rId4" cstate="print"/>
          <a:srcRect r="5652" b="2711"/>
          <a:stretch>
            <a:fillRect/>
          </a:stretch>
        </p:blipFill>
        <p:spPr bwMode="auto">
          <a:xfrm>
            <a:off x="119270" y="97673"/>
            <a:ext cx="405102" cy="45638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2857488" y="5229220"/>
            <a:ext cx="5800708" cy="112873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rgbClr val="FF0000"/>
              </a:solidFill>
              <a:effectLst/>
              <a:uLnTx/>
              <a:uFillTx/>
              <a:latin typeface="+mn-lt"/>
              <a:ea typeface="+mn-ea"/>
              <a:cs typeface="+mn-cs"/>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3618338685"/>
              </p:ext>
            </p:extLst>
          </p:nvPr>
        </p:nvGraphicFramePr>
        <p:xfrm>
          <a:off x="384106" y="749073"/>
          <a:ext cx="8352928" cy="5208663"/>
        </p:xfrm>
        <a:graphic>
          <a:graphicData uri="http://schemas.openxmlformats.org/drawingml/2006/table">
            <a:tbl>
              <a:tblPr>
                <a:tableStyleId>{5C22544A-7EE6-4342-B048-85BDC9FD1C3A}</a:tableStyleId>
              </a:tblPr>
              <a:tblGrid>
                <a:gridCol w="2963758"/>
                <a:gridCol w="5389170"/>
              </a:tblGrid>
              <a:tr h="188192">
                <a:tc gridSpan="2">
                  <a:txBody>
                    <a:bodyPr/>
                    <a:lstStyle/>
                    <a:p>
                      <a:pPr>
                        <a:lnSpc>
                          <a:spcPct val="90000"/>
                        </a:lnSpc>
                      </a:pPr>
                      <a:r>
                        <a:rPr lang="ru-RU" dirty="0" smtClean="0">
                          <a:latin typeface="Century Gothic" pitchFamily="34" charset="0"/>
                        </a:rPr>
                        <a:t>Инвестиционные вложения</a:t>
                      </a:r>
                      <a:endParaRPr lang="ru-RU" sz="1800" dirty="0">
                        <a:latin typeface="Century Gothic" pitchFamily="34" charset="0"/>
                      </a:endParaRPr>
                    </a:p>
                  </a:txBody>
                  <a:tcPr>
                    <a:lnB w="12700" cap="flat" cmpd="sng" algn="ctr">
                      <a:solidFill>
                        <a:schemeClr val="bg1">
                          <a:lumMod val="75000"/>
                        </a:schemeClr>
                      </a:solidFill>
                      <a:prstDash val="solid"/>
                      <a:round/>
                      <a:headEnd type="none" w="med" len="med"/>
                      <a:tailEnd type="none" w="med" len="med"/>
                    </a:lnB>
                    <a:noFill/>
                  </a:tcPr>
                </a:tc>
                <a:tc hMerge="1">
                  <a:txBody>
                    <a:bodyPr/>
                    <a:lstStyle/>
                    <a:p>
                      <a:endParaRPr lang="ru-RU" dirty="0"/>
                    </a:p>
                  </a:txBody>
                  <a:tcPr/>
                </a:tc>
              </a:tr>
              <a:tr h="1413951">
                <a:tc>
                  <a:txBody>
                    <a:bodyPr/>
                    <a:lstStyle/>
                    <a:p>
                      <a:pPr>
                        <a:buNone/>
                      </a:pPr>
                      <a:r>
                        <a:rPr lang="ru-RU" sz="1200" b="1" dirty="0" smtClean="0">
                          <a:latin typeface="Century Gothic" pitchFamily="34" charset="0"/>
                        </a:rPr>
                        <a:t>Снизить порог объема инвестиций направленных на модернизацию производства для предоставления льгот по налогу на имущество.</a:t>
                      </a:r>
                    </a:p>
                    <a:p>
                      <a:pPr>
                        <a:lnSpc>
                          <a:spcPct val="90000"/>
                        </a:lnSpc>
                      </a:pPr>
                      <a:endParaRPr lang="ru-RU" sz="1400" dirty="0" smtClean="0">
                        <a:latin typeface="Century Gothic"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buNone/>
                      </a:pPr>
                      <a:r>
                        <a:rPr lang="ru-RU" sz="1200" b="1" dirty="0" smtClean="0">
                          <a:latin typeface="Century Gothic" pitchFamily="34" charset="0"/>
                        </a:rPr>
                        <a:t>Поручение:</a:t>
                      </a:r>
                    </a:p>
                    <a:p>
                      <a:pPr lvl="0">
                        <a:buNone/>
                      </a:pPr>
                      <a:r>
                        <a:rPr lang="ru-RU" sz="1200" dirty="0" smtClean="0">
                          <a:latin typeface="Century Gothic" pitchFamily="34" charset="0"/>
                        </a:rPr>
                        <a:t>Департаменту экономического развития области (Е.В. Меньшиков) совместно с заинтересованными органами исполнительной власти области проработать внесение изменений в порядок предоставления льготы по налогу на имущество в части снижения размера минимального объема инвестиций. </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157674">
                <a:tc>
                  <a:txBody>
                    <a:bodyPr/>
                    <a:lstStyle/>
                    <a:p>
                      <a:pPr>
                        <a:lnSpc>
                          <a:spcPct val="90000"/>
                        </a:lnSpc>
                      </a:pPr>
                      <a:endParaRPr lang="ru-RU" sz="1400" dirty="0">
                        <a:latin typeface="Century Gothic"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90000"/>
                        </a:lnSpc>
                      </a:pPr>
                      <a:endParaRPr lang="ru-RU" sz="1400" dirty="0">
                        <a:latin typeface="Century Gothic"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r>
              <a:tr h="188192">
                <a:tc gridSpan="2">
                  <a:txBody>
                    <a:bodyPr/>
                    <a:lstStyle/>
                    <a:p>
                      <a:pPr>
                        <a:lnSpc>
                          <a:spcPct val="90000"/>
                        </a:lnSpc>
                      </a:pPr>
                      <a:r>
                        <a:rPr lang="ru-RU" dirty="0" smtClean="0">
                          <a:latin typeface="Century Gothic" pitchFamily="34" charset="0"/>
                        </a:rPr>
                        <a:t>Налог на имущество</a:t>
                      </a:r>
                      <a:endParaRPr lang="ru-RU" sz="1800" dirty="0">
                        <a:latin typeface="Century Gothic" pitchFamily="34" charset="0"/>
                      </a:endParaRPr>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nSpc>
                          <a:spcPct val="90000"/>
                        </a:lnSpc>
                      </a:pPr>
                      <a:endParaRPr lang="ru-RU" sz="1400" dirty="0">
                        <a:latin typeface="Century Gothic"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1538448">
                <a:tc gridSpan="2">
                  <a:txBody>
                    <a:bodyPr/>
                    <a:lstStyle/>
                    <a:p>
                      <a:pPr>
                        <a:buNone/>
                      </a:pPr>
                      <a:r>
                        <a:rPr lang="ru-RU" sz="1200" b="1" dirty="0" smtClean="0">
                          <a:latin typeface="Century Gothic" pitchFamily="34" charset="0"/>
                        </a:rPr>
                        <a:t>Продлить на 2020 год мораторий в части действия пониженных ставок по налогу на имущество в отношении коммерческих объектов недвижимости, облагаемых по кадастровой стоимости, для организаций, применяющих специальные налоговые режимы, в следующих размерах:</a:t>
                      </a:r>
                    </a:p>
                    <a:p>
                      <a:r>
                        <a:rPr lang="ru-RU" sz="1200" dirty="0" smtClean="0">
                          <a:latin typeface="Century Gothic" pitchFamily="34" charset="0"/>
                        </a:rPr>
                        <a:t>- 1% - по объектам, находящимся в городских округах и районных центрах, </a:t>
                      </a:r>
                    </a:p>
                    <a:p>
                      <a:pPr>
                        <a:buFontTx/>
                        <a:buChar char="-"/>
                      </a:pPr>
                      <a:r>
                        <a:rPr lang="ru-RU" sz="1200" dirty="0" smtClean="0">
                          <a:latin typeface="Century Gothic" pitchFamily="34" charset="0"/>
                        </a:rPr>
                        <a:t>0,4</a:t>
                      </a:r>
                      <a:r>
                        <a:rPr lang="ru-RU" sz="1200" dirty="0" smtClean="0">
                          <a:latin typeface="Century Gothic" pitchFamily="34" charset="0"/>
                        </a:rPr>
                        <a:t>% - по объектам, находящимся за пределами территорий городских округов и районных центров.</a:t>
                      </a:r>
                    </a:p>
                    <a:p>
                      <a:pPr>
                        <a:lnSpc>
                          <a:spcPct val="90000"/>
                        </a:lnSpc>
                        <a:buFontTx/>
                        <a:buChar char="-"/>
                      </a:pPr>
                      <a:endParaRPr lang="ru-RU" sz="1400" dirty="0" smtClean="0">
                        <a:latin typeface="Century Gothic"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pPr>
                        <a:buNone/>
                      </a:pPr>
                      <a:endParaRPr lang="ru-RU" sz="1200" dirty="0" smtClean="0">
                        <a:solidFill>
                          <a:srgbClr val="FF0000"/>
                        </a:solidFill>
                        <a:latin typeface="Century Gothic"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207089">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ru-RU" sz="400" b="1" dirty="0" smtClean="0">
                        <a:solidFill>
                          <a:srgbClr val="C00000"/>
                        </a:solidFill>
                        <a:latin typeface="Century Gothic"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ru-RU"/>
                    </a:p>
                  </a:txBody>
                  <a:tcPr/>
                </a:tc>
              </a:tr>
              <a:tr h="1089055">
                <a:tc gridSpan="2">
                  <a:txBody>
                    <a:bodyPr/>
                    <a:lstStyle/>
                    <a:p>
                      <a:pPr marL="0" lvl="0" indent="0">
                        <a:buNone/>
                      </a:pPr>
                      <a:r>
                        <a:rPr lang="ru-RU" sz="1200" b="1" dirty="0" smtClean="0">
                          <a:latin typeface="Century Gothic" pitchFamily="34" charset="0"/>
                        </a:rPr>
                        <a:t>Освободить от налогообложения объекты недвижимости, находящиеся за пределами территорий городских округов и районных центров, площадью до 200 кв.м.</a:t>
                      </a:r>
                    </a:p>
                    <a:p>
                      <a:pPr marL="0" lvl="0" indent="0">
                        <a:buNone/>
                      </a:pPr>
                      <a:endParaRPr lang="ru-RU" sz="1200" b="1" dirty="0" smtClean="0">
                        <a:latin typeface="Century Gothic"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ru-RU"/>
                    </a:p>
                  </a:txBody>
                  <a:tcPr/>
                </a:tc>
              </a:tr>
            </a:tbl>
          </a:graphicData>
        </a:graphic>
      </p:graphicFrame>
      <p:sp>
        <p:nvSpPr>
          <p:cNvPr id="6" name="Номер слайда 1"/>
          <p:cNvSpPr>
            <a:spLocks noGrp="1"/>
          </p:cNvSpPr>
          <p:nvPr>
            <p:ph type="sldNum" sz="quarter" idx="12"/>
          </p:nvPr>
        </p:nvSpPr>
        <p:spPr>
          <a:xfrm>
            <a:off x="7003070" y="6356351"/>
            <a:ext cx="2057400" cy="365125"/>
          </a:xfrm>
        </p:spPr>
        <p:txBody>
          <a:bodyPr/>
          <a:lstStyle/>
          <a:p>
            <a:fld id="{E4FE80C3-7952-4414-BE17-6314168CCAF9}" type="slidenum">
              <a:rPr lang="ru-RU" smtClean="0"/>
              <a:pPr/>
              <a:t>8</a:t>
            </a:fld>
            <a:endParaRPr lang="ru-RU" dirty="0"/>
          </a:p>
        </p:txBody>
      </p:sp>
      <p:pic>
        <p:nvPicPr>
          <p:cNvPr id="7" name="Picture 2"/>
          <p:cNvPicPr>
            <a:picLocks noChangeAspect="1" noChangeArrowheads="1"/>
          </p:cNvPicPr>
          <p:nvPr/>
        </p:nvPicPr>
        <p:blipFill>
          <a:blip r:embed="rId3" cstate="print"/>
          <a:srcRect l="397"/>
          <a:stretch>
            <a:fillRect/>
          </a:stretch>
        </p:blipFill>
        <p:spPr bwMode="auto">
          <a:xfrm>
            <a:off x="1376" y="-20472"/>
            <a:ext cx="8909721" cy="551536"/>
          </a:xfrm>
          <a:prstGeom prst="rect">
            <a:avLst/>
          </a:prstGeom>
          <a:noFill/>
          <a:ln w="9525">
            <a:noFill/>
            <a:miter lim="800000"/>
            <a:headEnd/>
            <a:tailEnd/>
          </a:ln>
        </p:spPr>
      </p:pic>
      <p:sp>
        <p:nvSpPr>
          <p:cNvPr id="8" name="Rectangle 5">
            <a:extLst>
              <a:ext uri="{FF2B5EF4-FFF2-40B4-BE49-F238E27FC236}">
                <a16:creationId xmlns:a16="http://schemas.microsoft.com/office/drawing/2014/main" xmlns="" id="{BCB686DF-C207-4E07-B328-B7C2923CD445}"/>
              </a:ext>
            </a:extLst>
          </p:cNvPr>
          <p:cNvSpPr>
            <a:spLocks noChangeArrowheads="1"/>
          </p:cNvSpPr>
          <p:nvPr/>
        </p:nvSpPr>
        <p:spPr bwMode="auto">
          <a:xfrm>
            <a:off x="467116" y="39241"/>
            <a:ext cx="7549833" cy="310564"/>
          </a:xfrm>
          <a:prstGeom prst="rect">
            <a:avLst/>
          </a:prstGeom>
          <a:noFill/>
          <a:ln w="9525">
            <a:noFill/>
            <a:miter lim="800000"/>
            <a:headEnd/>
            <a:tailEnd/>
          </a:ln>
          <a:effectLst>
            <a:prstShdw prst="shdw17" dist="17961" dir="2700000">
              <a:srgbClr val="2F4D71"/>
            </a:prstShdw>
          </a:effectLst>
        </p:spPr>
        <p:txBody>
          <a:bodyPr wrap="square" lIns="124683" tIns="62340" rIns="124683" bIns="6234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smtClean="0">
                <a:latin typeface="Century Gothic" pitchFamily="34" charset="0"/>
                <a:cs typeface="Times New Roman" pitchFamily="18" charset="0"/>
              </a:rPr>
              <a:t>Вологодская область: </a:t>
            </a:r>
            <a:r>
              <a:rPr lang="ru-RU" sz="1200" b="1" dirty="0" smtClean="0">
                <a:latin typeface="Century Gothic" pitchFamily="34" charset="0"/>
                <a:cs typeface="Times New Roman" pitchFamily="18" charset="0"/>
              </a:rPr>
              <a:t>ИНИЦИАТИВЫ</a:t>
            </a:r>
            <a:endParaRPr lang="ru-RU" sz="1200" b="1" dirty="0">
              <a:latin typeface="Century Gothic" pitchFamily="34" charset="0"/>
              <a:cs typeface="Times New Roman" pitchFamily="18" charset="0"/>
            </a:endParaRPr>
          </a:p>
        </p:txBody>
      </p:sp>
      <p:pic>
        <p:nvPicPr>
          <p:cNvPr id="9" name="Picture 4"/>
          <p:cNvPicPr>
            <a:picLocks noChangeAspect="1" noChangeArrowheads="1"/>
          </p:cNvPicPr>
          <p:nvPr/>
        </p:nvPicPr>
        <p:blipFill>
          <a:blip r:embed="rId4" cstate="print"/>
          <a:srcRect r="5652" b="2711"/>
          <a:stretch>
            <a:fillRect/>
          </a:stretch>
        </p:blipFill>
        <p:spPr bwMode="auto">
          <a:xfrm>
            <a:off x="119270" y="97673"/>
            <a:ext cx="405102" cy="456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2857488" y="5229220"/>
            <a:ext cx="5800708" cy="112873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rgbClr val="FF0000"/>
              </a:solidFill>
              <a:effectLst/>
              <a:uLnTx/>
              <a:uFillTx/>
              <a:latin typeface="+mn-lt"/>
              <a:ea typeface="+mn-ea"/>
              <a:cs typeface="+mn-cs"/>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1389890404"/>
              </p:ext>
            </p:extLst>
          </p:nvPr>
        </p:nvGraphicFramePr>
        <p:xfrm>
          <a:off x="395536" y="980728"/>
          <a:ext cx="8352928" cy="3600400"/>
        </p:xfrm>
        <a:graphic>
          <a:graphicData uri="http://schemas.openxmlformats.org/drawingml/2006/table">
            <a:tbl>
              <a:tblPr>
                <a:tableStyleId>{5C22544A-7EE6-4342-B048-85BDC9FD1C3A}</a:tableStyleId>
              </a:tblPr>
              <a:tblGrid>
                <a:gridCol w="3168352"/>
                <a:gridCol w="5184576"/>
              </a:tblGrid>
              <a:tr h="188192">
                <a:tc gridSpan="2">
                  <a:txBody>
                    <a:bodyPr/>
                    <a:lstStyle/>
                    <a:p>
                      <a:pPr>
                        <a:lnSpc>
                          <a:spcPct val="90000"/>
                        </a:lnSpc>
                      </a:pPr>
                      <a:r>
                        <a:rPr lang="ru-RU" dirty="0" smtClean="0">
                          <a:latin typeface="Century Gothic" pitchFamily="34" charset="0"/>
                        </a:rPr>
                        <a:t>Упрощенная система налогообложения</a:t>
                      </a:r>
                      <a:endParaRPr lang="ru-RU" sz="1800" dirty="0">
                        <a:latin typeface="Century Gothic" pitchFamily="34" charset="0"/>
                      </a:endParaRPr>
                    </a:p>
                  </a:txBody>
                  <a:tcPr>
                    <a:lnB w="12700" cap="flat" cmpd="sng" algn="ctr">
                      <a:solidFill>
                        <a:schemeClr val="bg1">
                          <a:lumMod val="75000"/>
                        </a:schemeClr>
                      </a:solidFill>
                      <a:prstDash val="solid"/>
                      <a:round/>
                      <a:headEnd type="none" w="med" len="med"/>
                      <a:tailEnd type="none" w="med" len="med"/>
                    </a:lnB>
                    <a:noFill/>
                  </a:tcPr>
                </a:tc>
                <a:tc hMerge="1">
                  <a:txBody>
                    <a:bodyPr/>
                    <a:lstStyle/>
                    <a:p>
                      <a:endParaRPr lang="ru-RU" dirty="0"/>
                    </a:p>
                  </a:txBody>
                  <a:tcPr/>
                </a:tc>
              </a:tr>
              <a:tr h="3262072">
                <a:tc>
                  <a:txBody>
                    <a:bodyPr/>
                    <a:lstStyle/>
                    <a:p>
                      <a:pPr>
                        <a:buNone/>
                      </a:pPr>
                      <a:r>
                        <a:rPr lang="ru-RU" sz="1200" b="1" dirty="0" smtClean="0">
                          <a:latin typeface="Century Gothic" pitchFamily="34" charset="0"/>
                        </a:rPr>
                        <a:t>Снизить ставки по УСН</a:t>
                      </a:r>
                    </a:p>
                    <a:p>
                      <a:pPr>
                        <a:buNone/>
                      </a:pPr>
                      <a:endParaRPr lang="ru-RU" sz="1200" b="1" dirty="0" smtClean="0">
                        <a:latin typeface="Century Gothic" pitchFamily="34" charset="0"/>
                      </a:endParaRPr>
                    </a:p>
                    <a:p>
                      <a:pPr>
                        <a:buNone/>
                      </a:pPr>
                      <a:r>
                        <a:rPr lang="ru-RU" sz="1200" b="1" dirty="0" smtClean="0">
                          <a:latin typeface="Century Gothic" pitchFamily="34" charset="0"/>
                        </a:rPr>
                        <a:t>с 6 до 4% при объекте налогообложение «доходы»</a:t>
                      </a:r>
                    </a:p>
                    <a:p>
                      <a:pPr>
                        <a:buNone/>
                      </a:pPr>
                      <a:endParaRPr lang="ru-RU" sz="1200" b="1" dirty="0" smtClean="0">
                        <a:latin typeface="Century Gothic" pitchFamily="34" charset="0"/>
                      </a:endParaRPr>
                    </a:p>
                    <a:p>
                      <a:pPr>
                        <a:buNone/>
                      </a:pPr>
                      <a:r>
                        <a:rPr lang="ru-RU" sz="1200" b="1" dirty="0" smtClean="0">
                          <a:latin typeface="Century Gothic" pitchFamily="34" charset="0"/>
                        </a:rPr>
                        <a:t>с 15 до 10% с объектом налогообложения «доходы минус расходы»</a:t>
                      </a:r>
                    </a:p>
                    <a:p>
                      <a:pPr>
                        <a:buNone/>
                      </a:pPr>
                      <a:endParaRPr lang="ru-RU" sz="1200" b="1" dirty="0" smtClean="0">
                        <a:latin typeface="Century Gothic" pitchFamily="34" charset="0"/>
                      </a:endParaRPr>
                    </a:p>
                    <a:p>
                      <a:pPr>
                        <a:buNone/>
                      </a:pPr>
                      <a:r>
                        <a:rPr lang="ru-RU" sz="1200" b="1" dirty="0" smtClean="0">
                          <a:latin typeface="Century Gothic" pitchFamily="34" charset="0"/>
                        </a:rPr>
                        <a:t>По всем видам производственной деятельности.</a:t>
                      </a:r>
                    </a:p>
                    <a:p>
                      <a:pPr>
                        <a:lnSpc>
                          <a:spcPct val="90000"/>
                        </a:lnSpc>
                      </a:pPr>
                      <a:endParaRPr lang="ru-RU" sz="1400" dirty="0" smtClean="0">
                        <a:latin typeface="Century Gothic"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buNone/>
                      </a:pPr>
                      <a:r>
                        <a:rPr lang="ru-RU" sz="1200" b="1" dirty="0" smtClean="0">
                          <a:latin typeface="Century Gothic" pitchFamily="34" charset="0"/>
                        </a:rPr>
                        <a:t>Поручение:</a:t>
                      </a:r>
                    </a:p>
                    <a:p>
                      <a:pPr>
                        <a:buNone/>
                        <a:defRPr/>
                      </a:pPr>
                      <a:r>
                        <a:rPr lang="ru-RU" sz="1200" dirty="0" smtClean="0">
                          <a:latin typeface="Century Gothic" pitchFamily="34" charset="0"/>
                        </a:rPr>
                        <a:t>Департаменту финансов области (В.Н. Артамонова) подготовить предложения по снижению ставки налога при применении упрощенной системы налогообложения по объекту налогообложения «доходы минус расходы» с 15% до 10%, по объекту налогообложения «доходы» с 6% до 4% для организаций и предпринимателей, осуществляющих перспективные виды деятельности, обозначенные в Стратегии пространственного развития Российской Федерации. </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bl>
          </a:graphicData>
        </a:graphic>
      </p:graphicFrame>
      <p:sp>
        <p:nvSpPr>
          <p:cNvPr id="6" name="Номер слайда 1"/>
          <p:cNvSpPr>
            <a:spLocks noGrp="1"/>
          </p:cNvSpPr>
          <p:nvPr>
            <p:ph type="sldNum" sz="quarter" idx="12"/>
          </p:nvPr>
        </p:nvSpPr>
        <p:spPr>
          <a:xfrm>
            <a:off x="7003070" y="6356351"/>
            <a:ext cx="2057400" cy="365125"/>
          </a:xfrm>
        </p:spPr>
        <p:txBody>
          <a:bodyPr/>
          <a:lstStyle/>
          <a:p>
            <a:fld id="{E4FE80C3-7952-4414-BE17-6314168CCAF9}" type="slidenum">
              <a:rPr lang="ru-RU" smtClean="0"/>
              <a:pPr/>
              <a:t>9</a:t>
            </a:fld>
            <a:endParaRPr lang="ru-RU" dirty="0"/>
          </a:p>
        </p:txBody>
      </p:sp>
      <p:pic>
        <p:nvPicPr>
          <p:cNvPr id="7" name="Picture 2"/>
          <p:cNvPicPr>
            <a:picLocks noChangeAspect="1" noChangeArrowheads="1"/>
          </p:cNvPicPr>
          <p:nvPr/>
        </p:nvPicPr>
        <p:blipFill>
          <a:blip r:embed="rId3" cstate="print"/>
          <a:srcRect l="397"/>
          <a:stretch>
            <a:fillRect/>
          </a:stretch>
        </p:blipFill>
        <p:spPr bwMode="auto">
          <a:xfrm>
            <a:off x="1376" y="-20472"/>
            <a:ext cx="8909721" cy="551536"/>
          </a:xfrm>
          <a:prstGeom prst="rect">
            <a:avLst/>
          </a:prstGeom>
          <a:noFill/>
          <a:ln w="9525">
            <a:noFill/>
            <a:miter lim="800000"/>
            <a:headEnd/>
            <a:tailEnd/>
          </a:ln>
        </p:spPr>
      </p:pic>
      <p:sp>
        <p:nvSpPr>
          <p:cNvPr id="8" name="Rectangle 5">
            <a:extLst>
              <a:ext uri="{FF2B5EF4-FFF2-40B4-BE49-F238E27FC236}">
                <a16:creationId xmlns:a16="http://schemas.microsoft.com/office/drawing/2014/main" xmlns="" id="{BCB686DF-C207-4E07-B328-B7C2923CD445}"/>
              </a:ext>
            </a:extLst>
          </p:cNvPr>
          <p:cNvSpPr>
            <a:spLocks noChangeArrowheads="1"/>
          </p:cNvSpPr>
          <p:nvPr/>
        </p:nvSpPr>
        <p:spPr bwMode="auto">
          <a:xfrm>
            <a:off x="467116" y="39241"/>
            <a:ext cx="7549833" cy="310564"/>
          </a:xfrm>
          <a:prstGeom prst="rect">
            <a:avLst/>
          </a:prstGeom>
          <a:noFill/>
          <a:ln w="9525">
            <a:noFill/>
            <a:miter lim="800000"/>
            <a:headEnd/>
            <a:tailEnd/>
          </a:ln>
          <a:effectLst>
            <a:prstShdw prst="shdw17" dist="17961" dir="2700000">
              <a:srgbClr val="2F4D71"/>
            </a:prstShdw>
          </a:effectLst>
        </p:spPr>
        <p:txBody>
          <a:bodyPr wrap="square" lIns="124683" tIns="62340" rIns="124683" bIns="6234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smtClean="0">
                <a:latin typeface="Century Gothic" pitchFamily="34" charset="0"/>
                <a:cs typeface="Times New Roman" pitchFamily="18" charset="0"/>
              </a:rPr>
              <a:t>Вологодская область: </a:t>
            </a:r>
            <a:r>
              <a:rPr lang="ru-RU" sz="1200" b="1" dirty="0" smtClean="0">
                <a:latin typeface="Century Gothic" pitchFamily="34" charset="0"/>
                <a:cs typeface="Times New Roman" pitchFamily="18" charset="0"/>
              </a:rPr>
              <a:t>ИНИЦИАТИВЫ</a:t>
            </a:r>
            <a:endParaRPr lang="ru-RU" sz="1200" b="1" dirty="0">
              <a:latin typeface="Century Gothic" pitchFamily="34" charset="0"/>
              <a:cs typeface="Times New Roman" pitchFamily="18" charset="0"/>
            </a:endParaRPr>
          </a:p>
        </p:txBody>
      </p:sp>
      <p:pic>
        <p:nvPicPr>
          <p:cNvPr id="9" name="Picture 4"/>
          <p:cNvPicPr>
            <a:picLocks noChangeAspect="1" noChangeArrowheads="1"/>
          </p:cNvPicPr>
          <p:nvPr/>
        </p:nvPicPr>
        <p:blipFill>
          <a:blip r:embed="rId4" cstate="print"/>
          <a:srcRect r="5652" b="2711"/>
          <a:stretch>
            <a:fillRect/>
          </a:stretch>
        </p:blipFill>
        <p:spPr bwMode="auto">
          <a:xfrm>
            <a:off x="119270" y="97673"/>
            <a:ext cx="405102" cy="456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5728</TotalTime>
  <Words>2021</Words>
  <Application>Microsoft Office PowerPoint</Application>
  <PresentationFormat>Экран (4:3)</PresentationFormat>
  <Paragraphs>333</Paragraphs>
  <Slides>10</Slides>
  <Notes>10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Century Gothic</vt:lpstr>
      <vt:lpstr>Times New Roman</vt:lpstr>
      <vt:lpstr>Calibri</vt:lpstr>
      <vt:lpstr>Wingdings</vt:lpstr>
      <vt:lpstr>Calibri Light</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Шафигуллина Алина Фаритовна</dc:creator>
  <cp:lastModifiedBy>Aleksey</cp:lastModifiedBy>
  <cp:revision>991</cp:revision>
  <cp:lastPrinted>2019-03-20T15:01:31Z</cp:lastPrinted>
  <dcterms:created xsi:type="dcterms:W3CDTF">2018-02-16T13:16:57Z</dcterms:created>
  <dcterms:modified xsi:type="dcterms:W3CDTF">2019-10-24T13:32:43Z</dcterms:modified>
</cp:coreProperties>
</file>