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image/x-emf" Extension="emf"/>
  <Default ContentType="application/vnd.openxmlformats-package.relationships+xml" Extension="rels"/>
  <Default ContentType="application/xml" Extension="xml"/>
  <Default ContentType="image/gif" Extension="gif"/>
  <Default ContentType="application/vnd.openxmlformats-officedocument.spreadsheetml.sheet" Extension="xlsx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5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theme+xml" PartName="/ppt/theme/theme2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theme+xml" PartName="/ppt/theme/theme3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theme+xml" PartName="/ppt/theme/theme4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59.xml"/>
  <Override ContentType="application/vnd.openxmlformats-officedocument.theme+xml" PartName="/ppt/theme/theme5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71.xml"/>
  <Override ContentType="application/vnd.openxmlformats-officedocument.theme+xml" PartName="/ppt/theme/theme6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83.xml"/>
  <Override ContentType="application/vnd.openxmlformats-officedocument.theme+xml" PartName="/ppt/theme/theme7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95.xml"/>
  <Override ContentType="application/vnd.openxmlformats-officedocument.theme+xml" PartName="/ppt/theme/theme8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107.xml"/>
  <Override ContentType="application/vnd.openxmlformats-officedocument.theme+xml" PartName="/ppt/theme/theme9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19.xml"/>
  <Override ContentType="application/vnd.openxmlformats-officedocument.theme+xml" PartName="/ppt/theme/theme10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31.xml"/>
  <Override ContentType="application/vnd.openxmlformats-officedocument.theme+xml" PartName="/ppt/theme/theme11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43.xml"/>
  <Override ContentType="application/vnd.openxmlformats-officedocument.theme+xml" PartName="/ppt/theme/theme12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55.xml"/>
  <Override ContentType="application/vnd.openxmlformats-officedocument.theme+xml" PartName="/ppt/theme/theme1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160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167.xml"/>
  <Override ContentType="application/vnd.openxmlformats-officedocument.theme+xml" PartName="/ppt/theme/theme14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79.xml"/>
  <Override ContentType="application/vnd.openxmlformats-officedocument.theme+xml" PartName="/ppt/theme/theme15.xml"/>
  <Override ContentType="application/vnd.openxmlformats-officedocument.theme+xml" PartName="/ppt/theme/theme16.xml"/>
  <Override ContentType="application/vnd.openxmlformats-officedocument.theme+xml" PartName="/ppt/theme/theme1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presentationml.notesSlide+xml" PartName="/ppt/notesSlides/notesSlide8.xml"/>
  <Override ContentType="application/vnd.openxmlformats-officedocument.drawingml.chart+xml" PartName="/ppt/charts/chart3.xml"/>
  <Override ContentType="application/vnd.openxmlformats-officedocument.presentationml.notesSlide+xml" PartName="/ppt/notesSlides/notesSlide9.xml"/>
  <Override ContentType="application/vnd.openxmlformats-officedocument.drawingml.chart+xml" PartName="/ppt/charts/chart4.xml"/>
  <Override ContentType="application/vnd.openxmlformats-officedocument.presentationml.notesSlide+xml" PartName="/ppt/notesSlides/notesSlide10.xml"/>
  <Override ContentType="application/vnd.openxmlformats-officedocument.drawingml.chart+xml" PartName="/ppt/charts/chart5.xml"/>
  <Override ContentType="application/vnd.openxmlformats-officedocument.drawingml.chart+xml" PartName="/ppt/charts/chart6.xml"/>
  <Override ContentType="application/vnd.openxmlformats-officedocument.presentationml.notesSlide+xml" PartName="/ppt/notesSlides/notesSlide11.xml"/>
  <Override ContentType="application/vnd.openxmlformats-officedocument.drawingml.chart+xml" PartName="/ppt/charts/chart7.xml"/>
  <Override ContentType="application/vnd.openxmlformats-officedocument.presentationml.notesSlide+xml" PartName="/ppt/notesSlides/notesSlide12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presentationml.notesSlide+xml" PartName="/ppt/notesSlides/notesSlide13.xml"/>
  <Override ContentType="application/vnd.openxmlformats-officedocument.drawingml.chart+xml" PartName="/ppt/charts/chart8.xml"/>
  <Override ContentType="application/vnd.openxmlformats-officedocument.presentationml.notesSlide+xml" PartName="/ppt/notesSlides/notesSlide14.xml"/>
  <Override ContentType="application/vnd.openxmlformats-officedocument.drawingml.chart+xml" PartName="/ppt/charts/chart9.xml"/>
  <Override ContentType="application/vnd.openxmlformats-officedocument.drawingml.chart+xml" PartName="/ppt/charts/chart10.xml"/>
  <Override ContentType="application/vnd.openxmlformats-officedocument.drawingml.chart+xml" PartName="/ppt/charts/chart11.xml"/>
  <Override ContentType="application/vnd.openxmlformats-officedocument.drawingml.chart+xml" PartName="/ppt/charts/chart12.xml"/>
  <Override ContentType="application/vnd.openxmlformats-officedocument.drawingml.chart+xml" PartName="/ppt/charts/chart1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drawingml.chart+xml" PartName="/ppt/charts/chart14.xml"/>
  <Override ContentType="application/vnd.openxmlformats-officedocument.drawingml.chart+xml" PartName="/ppt/charts/chart15.xml"/>
  <Override ContentType="application/vnd.openxmlformats-officedocument.drawingml.chartshapes+xml" PartName="/ppt/drawings/drawing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drawingml.diagramData+xml" PartName="/ppt/diagrams/data3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.xml"/>
  <Override ContentType="application/vnd.ms-office.drawingml.diagramDrawing+xml" PartName="/ppt/diagrams/drawing3.xml"/>
  <Override ContentType="application/vnd.openxmlformats-officedocument.drawingml.chart+xml" PartName="/ppt/charts/chart16.xml"/>
  <Override ContentType="application/vnd.openxmlformats-officedocument.presentationml.notesSlide+xml" PartName="/ppt/notesSlides/notesSlide21.xml"/>
  <Override ContentType="application/vnd.openxmlformats-officedocument.drawingml.diagramData+xml" PartName="/ppt/diagrams/data4.xml"/>
  <Override ContentType="application/vnd.openxmlformats-officedocument.drawingml.diagramLayout+xml" PartName="/ppt/diagrams/layout4.xml"/>
  <Override ContentType="application/vnd.openxmlformats-officedocument.drawingml.diagramStyle+xml" PartName="/ppt/diagrams/quickStyle4.xml"/>
  <Override ContentType="application/vnd.openxmlformats-officedocument.drawingml.diagramColors+xml" PartName="/ppt/diagrams/colors4.xml"/>
  <Override ContentType="application/vnd.ms-office.drawingml.diagramDrawing+xml" PartName="/ppt/diagrams/drawing4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drawingml.diagramData+xml" PartName="/ppt/diagrams/data5.xml"/>
  <Override ContentType="application/vnd.openxmlformats-officedocument.drawingml.diagramLayout+xml" PartName="/ppt/diagrams/layout5.xml"/>
  <Override ContentType="application/vnd.openxmlformats-officedocument.drawingml.diagramStyle+xml" PartName="/ppt/diagrams/quickStyle5.xml"/>
  <Override ContentType="application/vnd.openxmlformats-officedocument.drawingml.diagramColors+xml" PartName="/ppt/diagrams/colors5.xml"/>
  <Override ContentType="application/vnd.ms-office.drawingml.diagramDrawing+xml" PartName="/ppt/diagrams/drawing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drawingml.diagramData+xml" PartName="/ppt/diagrams/data6.xml"/>
  <Override ContentType="application/vnd.openxmlformats-officedocument.drawingml.diagramLayout+xml" PartName="/ppt/diagrams/layout6.xml"/>
  <Override ContentType="application/vnd.openxmlformats-officedocument.drawingml.diagramStyle+xml" PartName="/ppt/diagrams/quickStyle6.xml"/>
  <Override ContentType="application/vnd.openxmlformats-officedocument.drawingml.diagramColors+xml" PartName="/ppt/diagrams/colors6.xml"/>
  <Override ContentType="application/vnd.ms-office.drawingml.diagramDrawing+xml" PartName="/ppt/diagrams/drawing6.xml"/>
  <Override ContentType="application/vnd.openxmlformats-officedocument.presentationml.notesSlide+xml" PartName="/ppt/notesSlides/notesSlide28.xml"/>
  <Override ContentType="application/vnd.openxmlformats-officedocument.drawingml.diagramData+xml" PartName="/ppt/diagrams/data7.xml"/>
  <Override ContentType="application/vnd.openxmlformats-officedocument.drawingml.diagramLayout+xml" PartName="/ppt/diagrams/layout7.xml"/>
  <Override ContentType="application/vnd.openxmlformats-officedocument.drawingml.diagramStyle+xml" PartName="/ppt/diagrams/quickStyle7.xml"/>
  <Override ContentType="application/vnd.openxmlformats-officedocument.drawingml.diagramColors+xml" PartName="/ppt/diagrams/colors7.xml"/>
  <Override ContentType="application/vnd.ms-office.drawingml.diagramDrawing+xml" PartName="/ppt/diagrams/drawing7.xml"/>
  <Override ContentType="application/vnd.openxmlformats-officedocument.drawingml.diagramData+xml" PartName="/ppt/diagrams/data8.xml"/>
  <Override ContentType="application/vnd.openxmlformats-officedocument.drawingml.diagramLayout+xml" PartName="/ppt/diagrams/layout8.xml"/>
  <Override ContentType="application/vnd.openxmlformats-officedocument.drawingml.diagramStyle+xml" PartName="/ppt/diagrams/quickStyle8.xml"/>
  <Override ContentType="application/vnd.openxmlformats-officedocument.drawingml.diagramColors+xml" PartName="/ppt/diagrams/colors8.xml"/>
  <Override ContentType="application/vnd.ms-office.drawingml.diagramDrawing+xml" PartName="/ppt/diagrams/drawing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drawingml.diagramData+xml" PartName="/ppt/diagrams/data9.xml"/>
  <Override ContentType="application/vnd.openxmlformats-officedocument.drawingml.diagramLayout+xml" PartName="/ppt/diagrams/layout9.xml"/>
  <Override ContentType="application/vnd.openxmlformats-officedocument.drawingml.diagramStyle+xml" PartName="/ppt/diagrams/quickStyle9.xml"/>
  <Override ContentType="application/vnd.openxmlformats-officedocument.drawingml.diagramColors+xml" PartName="/ppt/diagrams/colors9.xml"/>
  <Override ContentType="application/vnd.ms-office.drawingml.diagramDrawing+xml" PartName="/ppt/diagrams/drawing9.xml"/>
  <Override ContentType="application/vnd.openxmlformats-officedocument.presentationml.notesSlide+xml" PartName="/ppt/notesSlides/notesSlide33.xml"/>
  <Override ContentType="application/vnd.openxmlformats-officedocument.drawingml.diagramData+xml" PartName="/ppt/diagrams/data10.xml"/>
  <Override ContentType="application/vnd.openxmlformats-officedocument.drawingml.diagramLayout+xml" PartName="/ppt/diagrams/layout10.xml"/>
  <Override ContentType="application/vnd.openxmlformats-officedocument.drawingml.diagramStyle+xml" PartName="/ppt/diagrams/quickStyle10.xml"/>
  <Override ContentType="application/vnd.openxmlformats-officedocument.drawingml.diagramColors+xml" PartName="/ppt/diagrams/colors10.xml"/>
  <Override ContentType="application/vnd.ms-office.drawingml.diagramDrawing+xml" PartName="/ppt/diagrams/drawing10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drawingml.diagramData+xml" PartName="/ppt/diagrams/data11.xml"/>
  <Override ContentType="application/vnd.openxmlformats-officedocument.drawingml.diagramLayout+xml" PartName="/ppt/diagrams/layout11.xml"/>
  <Override ContentType="application/vnd.openxmlformats-officedocument.drawingml.diagramStyle+xml" PartName="/ppt/diagrams/quickStyle11.xml"/>
  <Override ContentType="application/vnd.openxmlformats-officedocument.drawingml.diagramColors+xml" PartName="/ppt/diagrams/colors11.xml"/>
  <Override ContentType="application/vnd.ms-office.drawingml.diagramDrawing+xml" PartName="/ppt/diagrams/drawing11.xml"/>
  <Override ContentType="application/vnd.openxmlformats-officedocument.presentationml.notesSlide+xml" PartName="/ppt/notesSlides/notesSlide38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7" r:id="rId3"/>
    <p:sldMasterId id="2147483770" r:id="rId4"/>
    <p:sldMasterId id="2147483783" r:id="rId5"/>
    <p:sldMasterId id="2147483796" r:id="rId6"/>
    <p:sldMasterId id="2147483809" r:id="rId7"/>
    <p:sldMasterId id="2147483822" r:id="rId8"/>
    <p:sldMasterId id="2147483835" r:id="rId9"/>
    <p:sldMasterId id="2147483848" r:id="rId10"/>
    <p:sldMasterId id="2147483887" r:id="rId11"/>
    <p:sldMasterId id="2147483900" r:id="rId12"/>
    <p:sldMasterId id="2147483913" r:id="rId13"/>
    <p:sldMasterId id="2147483926" r:id="rId14"/>
    <p:sldMasterId id="2147483939" r:id="rId15"/>
  </p:sldMasterIdLst>
  <p:notesMasterIdLst>
    <p:notesMasterId r:id="rId54"/>
  </p:notesMasterIdLst>
  <p:handoutMasterIdLst>
    <p:handoutMasterId r:id="rId55"/>
  </p:handoutMasterIdLst>
  <p:sldIdLst>
    <p:sldId id="256" r:id="rId16"/>
    <p:sldId id="380" r:id="rId17"/>
    <p:sldId id="345" r:id="rId18"/>
    <p:sldId id="384" r:id="rId19"/>
    <p:sldId id="381" r:id="rId20"/>
    <p:sldId id="383" r:id="rId21"/>
    <p:sldId id="385" r:id="rId22"/>
    <p:sldId id="386" r:id="rId23"/>
    <p:sldId id="387" r:id="rId24"/>
    <p:sldId id="388" r:id="rId25"/>
    <p:sldId id="389" r:id="rId26"/>
    <p:sldId id="390" r:id="rId27"/>
    <p:sldId id="393" r:id="rId28"/>
    <p:sldId id="394" r:id="rId29"/>
    <p:sldId id="395" r:id="rId30"/>
    <p:sldId id="396" r:id="rId31"/>
    <p:sldId id="397" r:id="rId32"/>
    <p:sldId id="398" r:id="rId33"/>
    <p:sldId id="399" r:id="rId34"/>
    <p:sldId id="400" r:id="rId35"/>
    <p:sldId id="401" r:id="rId36"/>
    <p:sldId id="402" r:id="rId37"/>
    <p:sldId id="403" r:id="rId38"/>
    <p:sldId id="404" r:id="rId39"/>
    <p:sldId id="405" r:id="rId40"/>
    <p:sldId id="406" r:id="rId41"/>
    <p:sldId id="407" r:id="rId42"/>
    <p:sldId id="408" r:id="rId43"/>
    <p:sldId id="409" r:id="rId44"/>
    <p:sldId id="410" r:id="rId45"/>
    <p:sldId id="411" r:id="rId46"/>
    <p:sldId id="412" r:id="rId47"/>
    <p:sldId id="413" r:id="rId48"/>
    <p:sldId id="414" r:id="rId49"/>
    <p:sldId id="415" r:id="rId50"/>
    <p:sldId id="416" r:id="rId51"/>
    <p:sldId id="417" r:id="rId52"/>
    <p:sldId id="278" r:id="rId5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0869E89-80E8-4C54-B88D-049FC2E3285F}">
          <p14:sldIdLst>
            <p14:sldId id="256"/>
            <p14:sldId id="380"/>
            <p14:sldId id="345"/>
            <p14:sldId id="384"/>
            <p14:sldId id="381"/>
            <p14:sldId id="383"/>
            <p14:sldId id="385"/>
            <p14:sldId id="386"/>
            <p14:sldId id="387"/>
            <p14:sldId id="388"/>
            <p14:sldId id="389"/>
            <p14:sldId id="390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</p14:sldIdLst>
        </p14:section>
        <p14:section name="Раздел без заголовка" id="{FB0E3051-A9D8-42C0-9C2B-A0904876BE8D}">
          <p14:sldIdLst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80144" autoAdjust="0"/>
  </p:normalViewPr>
  <p:slideViewPr>
    <p:cSldViewPr>
      <p:cViewPr varScale="1">
        <p:scale>
          <a:sx n="93" d="100"/>
          <a:sy n="93" d="100"/>
        </p:scale>
        <p:origin x="-21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5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396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tableStyles" Target="tableStyles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/Relationships>
</file>

<file path=ppt/charts/_rels/chart1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10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11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12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13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14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15.xml.rels><?xml version="1.0" encoding="UTF-8" standalone="yes" ?><Relationships xmlns="http://schemas.openxmlformats.org/package/2006/relationships"><Relationship Id="rId2" Target="../drawings/drawing1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16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2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3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4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5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6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7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8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9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 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6783625730994149E-2"/>
                  <c:y val="-1.6836199685282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72779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 (ожидаемое исполнение)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619883040935672E-3"/>
                  <c:y val="-1.122413312352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91292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год, 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3859649122807015E-3"/>
                  <c:y val="-3.086636608968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105443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 год, 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3859649122807553E-3"/>
                  <c:y val="-2.5254299527923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135249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 год, 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239766081871343E-3"/>
                  <c:y val="-3.086636608968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143667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4207744"/>
        <c:axId val="157507584"/>
        <c:axId val="0"/>
      </c:bar3DChart>
      <c:catAx>
        <c:axId val="274207744"/>
        <c:scaling>
          <c:orientation val="minMax"/>
        </c:scaling>
        <c:delete val="1"/>
        <c:axPos val="b"/>
        <c:majorTickMark val="out"/>
        <c:minorTickMark val="none"/>
        <c:tickLblPos val="nextTo"/>
        <c:crossAx val="157507584"/>
        <c:crosses val="autoZero"/>
        <c:auto val="1"/>
        <c:lblAlgn val="ctr"/>
        <c:lblOffset val="100"/>
        <c:noMultiLvlLbl val="0"/>
      </c:catAx>
      <c:valAx>
        <c:axId val="1575075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742077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430349008840286E-2"/>
          <c:y val="0.1210156866039275"/>
          <c:w val="0.75333666629633744"/>
          <c:h val="0.5512219509485395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8140322371588341"/>
                  <c:y val="9.652692910664247E-2"/>
                </c:manualLayout>
              </c:layout>
              <c:tx>
                <c:rich>
                  <a:bodyPr/>
                  <a:lstStyle/>
                  <a:p>
                    <a:r>
                      <a:rPr lang="ru-RU" b="1" smtClean="0"/>
                      <a:t>32%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3053271858682369"/>
                  <c:y val="-0.14189627078472769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15%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1186419101581302"/>
                  <c:y val="-4.0759360071103208E-2"/>
                </c:manualLayout>
              </c:layout>
              <c:tx>
                <c:rich>
                  <a:bodyPr/>
                  <a:lstStyle/>
                  <a:p>
                    <a:r>
                      <a:rPr lang="ru-RU" b="1" smtClean="0"/>
                      <a:t>51%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120</c:v>
                </c:pt>
                <c:pt idx="1">
                  <c:v>58</c:v>
                </c:pt>
                <c:pt idx="2">
                  <c:v>190</c:v>
                </c:pt>
                <c:pt idx="3">
                  <c:v>7.3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Лист1!$C$2:$C$5</c:f>
              <c:numCache>
                <c:formatCode>0.0%</c:formatCode>
                <c:ptCount val="4"/>
                <c:pt idx="0">
                  <c:v>0.31974420463629094</c:v>
                </c:pt>
                <c:pt idx="1">
                  <c:v>0.15454303224087396</c:v>
                </c:pt>
                <c:pt idx="2">
                  <c:v>0.50626165734079398</c:v>
                </c:pt>
                <c:pt idx="3">
                  <c:v>1.9451105782041032E-2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6406248978871628E-2"/>
          <c:w val="0.75111495548113705"/>
          <c:h val="0.618565257455053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6753024465535582"/>
                  <c:y val="0.14913579863675278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b="1" smtClean="0"/>
                      <a:t>27%</a:t>
                    </a:r>
                    <a:endParaRPr lang="en-US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6300596230048514"/>
                  <c:y val="-0.11443867348072437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b="1" smtClean="0"/>
                      <a:t>16%</a:t>
                    </a:r>
                    <a:endParaRPr lang="en-US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361719068251675"/>
                  <c:y val="-9.7256350601567145E-3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b="1" dirty="0" smtClean="0"/>
                      <a:t>57%</a:t>
                    </a:r>
                    <a:endParaRPr lang="en-US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91</c:v>
                </c:pt>
                <c:pt idx="1">
                  <c:v>54</c:v>
                </c:pt>
                <c:pt idx="2">
                  <c:v>189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Лист1!$C$2:$C$4</c:f>
              <c:numCache>
                <c:formatCode>0.0%</c:formatCode>
                <c:ptCount val="3"/>
                <c:pt idx="0">
                  <c:v>0.27245508982035926</c:v>
                </c:pt>
                <c:pt idx="1">
                  <c:v>0.16167664670658682</c:v>
                </c:pt>
                <c:pt idx="2">
                  <c:v>0.56586826347305386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7470243205300426"/>
          <c:w val="0.77758489797429908"/>
          <c:h val="0.4771543692115016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33"/>
          <c:dLbls>
            <c:dLbl>
              <c:idx val="0"/>
              <c:layout>
                <c:manualLayout>
                  <c:x val="-0.18625647874873807"/>
                  <c:y val="0.12306440425538304"/>
                </c:manualLayout>
              </c:layout>
              <c:tx>
                <c:rich>
                  <a:bodyPr/>
                  <a:lstStyle/>
                  <a:p>
                    <a:r>
                      <a:rPr lang="ru-RU" b="1" smtClean="0"/>
                      <a:t>30%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="1" smtClean="0"/>
                      <a:t>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859775868524896"/>
                  <c:y val="-0.13237575875407784"/>
                </c:manualLayout>
              </c:layout>
              <c:tx>
                <c:rich>
                  <a:bodyPr/>
                  <a:lstStyle/>
                  <a:p>
                    <a:r>
                      <a:rPr lang="ru-RU" b="1" smtClean="0"/>
                      <a:t>65%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85</c:v>
                </c:pt>
                <c:pt idx="1">
                  <c:v>14</c:v>
                </c:pt>
                <c:pt idx="2">
                  <c:v>189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Лист1!$C$2:$C$4</c:f>
              <c:numCache>
                <c:formatCode>0.0%</c:formatCode>
                <c:ptCount val="3"/>
                <c:pt idx="0">
                  <c:v>0.2951388888888889</c:v>
                </c:pt>
                <c:pt idx="1">
                  <c:v>4.8611111111111112E-2</c:v>
                </c:pt>
                <c:pt idx="2">
                  <c:v>0.65625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дотации2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120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85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год 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135.6</c:v>
                </c:pt>
                <c:pt idx="1">
                  <c:v>120</c:v>
                </c:pt>
                <c:pt idx="2">
                  <c:v>91.4</c:v>
                </c:pt>
                <c:pt idx="3">
                  <c:v>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год 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180.5</c:v>
                </c:pt>
                <c:pt idx="1">
                  <c:v>58.1</c:v>
                </c:pt>
                <c:pt idx="2">
                  <c:v>53.6</c:v>
                </c:pt>
                <c:pt idx="3">
                  <c:v>14.5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год 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193.8</c:v>
                </c:pt>
                <c:pt idx="1">
                  <c:v>189.8</c:v>
                </c:pt>
                <c:pt idx="2">
                  <c:v>189.7</c:v>
                </c:pt>
                <c:pt idx="3">
                  <c:v>189.9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МБТ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год 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22.9</c:v>
                </c:pt>
                <c:pt idx="1">
                  <c:v>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1135104"/>
        <c:axId val="271334144"/>
      </c:barChart>
      <c:catAx>
        <c:axId val="121135104"/>
        <c:scaling>
          <c:orientation val="minMax"/>
        </c:scaling>
        <c:delete val="0"/>
        <c:axPos val="b"/>
        <c:majorTickMark val="out"/>
        <c:minorTickMark val="none"/>
        <c:tickLblPos val="nextTo"/>
        <c:crossAx val="271334144"/>
        <c:crosses val="autoZero"/>
        <c:auto val="1"/>
        <c:lblAlgn val="ctr"/>
        <c:lblOffset val="100"/>
        <c:noMultiLvlLbl val="0"/>
      </c:catAx>
      <c:valAx>
        <c:axId val="271334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1135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118481918921492"/>
          <c:y val="0"/>
          <c:w val="0.17945043962666882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268439721094583"/>
          <c:y val="0"/>
          <c:w val="0.31293126202967464"/>
          <c:h val="0.7777890579207674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bubble3D val="0"/>
            <c:explosion val="34"/>
          </c:dPt>
          <c:dLbls>
            <c:dLbl>
              <c:idx val="0"/>
              <c:layout>
                <c:manualLayout>
                  <c:x val="-2.9731711096427881E-3"/>
                  <c:y val="-0.33846957617735957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98,5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"Программные" расходы</c:v>
                </c:pt>
                <c:pt idx="1">
                  <c:v>Другие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98.5</c:v>
                </c:pt>
                <c:pt idx="1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1.0548900999304174E-2"/>
          <c:y val="0.41192262162441717"/>
          <c:w val="0.38322350148229145"/>
          <c:h val="0.55158717996850937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5875" cap="flat" cmpd="sng" algn="ctr">
              <a:solidFill>
                <a:schemeClr val="accent1"/>
              </a:solidFill>
              <a:prstDash val="solid"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образование и спорт</c:v>
                </c:pt>
                <c:pt idx="1">
                  <c:v>администрация</c:v>
                </c:pt>
                <c:pt idx="2">
                  <c:v>культура, туризм и спорт</c:v>
                </c:pt>
                <c:pt idx="3">
                  <c:v>финансы</c:v>
                </c:pt>
                <c:pt idx="4">
                  <c:v>переселение</c:v>
                </c:pt>
                <c:pt idx="5">
                  <c:v>окружающая среда</c:v>
                </c:pt>
                <c:pt idx="6">
                  <c:v>дороги</c:v>
                </c:pt>
                <c:pt idx="7">
                  <c:v>другие программы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0.49199999999999999</c:v>
                </c:pt>
                <c:pt idx="1">
                  <c:v>0.13900000000000001</c:v>
                </c:pt>
                <c:pt idx="2">
                  <c:v>0.107</c:v>
                </c:pt>
                <c:pt idx="3">
                  <c:v>8.3000000000000004E-2</c:v>
                </c:pt>
                <c:pt idx="4">
                  <c:v>8.2000000000000003E-2</c:v>
                </c:pt>
                <c:pt idx="5">
                  <c:v>0.04</c:v>
                </c:pt>
                <c:pt idx="6">
                  <c:v>2.8000000000000001E-2</c:v>
                </c:pt>
                <c:pt idx="7">
                  <c:v>1.2999999999999999E-2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14178048"/>
        <c:axId val="267136384"/>
      </c:barChart>
      <c:catAx>
        <c:axId val="3141780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67136384"/>
        <c:crosses val="autoZero"/>
        <c:auto val="1"/>
        <c:lblAlgn val="ctr"/>
        <c:lblOffset val="100"/>
        <c:noMultiLvlLbl val="0"/>
      </c:catAx>
      <c:valAx>
        <c:axId val="26713638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14178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80438681416351"/>
          <c:y val="0.1191901296681321"/>
          <c:w val="0.42081378713022816"/>
          <c:h val="0.7364241274778993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Фонд заработной платы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1602.6</c:v>
                </c:pt>
                <c:pt idx="1">
                  <c:v>1701.6</c:v>
                </c:pt>
                <c:pt idx="2">
                  <c:v>1794.6</c:v>
                </c:pt>
                <c:pt idx="3">
                  <c:v>1906.3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4018816"/>
        <c:axId val="157509312"/>
      </c:lineChart>
      <c:catAx>
        <c:axId val="274018816"/>
        <c:scaling>
          <c:orientation val="minMax"/>
        </c:scaling>
        <c:delete val="0"/>
        <c:axPos val="b"/>
        <c:majorTickMark val="out"/>
        <c:minorTickMark val="none"/>
        <c:tickLblPos val="nextTo"/>
        <c:crossAx val="157509312"/>
        <c:crosses val="autoZero"/>
        <c:auto val="1"/>
        <c:lblAlgn val="ctr"/>
        <c:lblOffset val="100"/>
        <c:noMultiLvlLbl val="0"/>
      </c:catAx>
      <c:valAx>
        <c:axId val="157509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4018816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31680250495004"/>
          <c:y val="3.8584116942773923E-2"/>
          <c:w val="0.87860132615002073"/>
          <c:h val="0.630083539489698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год, факт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9567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год, факт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10809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год, ожидаемое исполнение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10038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 год, план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10179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2022 год, план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10530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2023 год, план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11188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74035712"/>
        <c:axId val="157494080"/>
      </c:barChart>
      <c:catAx>
        <c:axId val="274035712"/>
        <c:scaling>
          <c:orientation val="minMax"/>
        </c:scaling>
        <c:delete val="1"/>
        <c:axPos val="b"/>
        <c:majorTickMark val="none"/>
        <c:minorTickMark val="none"/>
        <c:tickLblPos val="nextTo"/>
        <c:crossAx val="157494080"/>
        <c:crosses val="autoZero"/>
        <c:auto val="1"/>
        <c:lblAlgn val="ctr"/>
        <c:lblOffset val="100"/>
        <c:noMultiLvlLbl val="0"/>
      </c:catAx>
      <c:valAx>
        <c:axId val="1574940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740357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7948913210556513"/>
          <c:w val="1"/>
          <c:h val="0.1914130926091925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695906432748537E-2"/>
          <c:y val="0.1275291308234581"/>
          <c:w val="0.96783625730994149"/>
          <c:h val="0.766117346986121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- расходы  (включая минимальный налог)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2316.4</c:v>
                </c:pt>
                <c:pt idx="1">
                  <c:v>1600</c:v>
                </c:pt>
                <c:pt idx="2">
                  <c:v>5978</c:v>
                </c:pt>
                <c:pt idx="3">
                  <c:v>8007</c:v>
                </c:pt>
                <c:pt idx="4">
                  <c:v>8245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5298.3</c:v>
                </c:pt>
                <c:pt idx="1">
                  <c:v>5860</c:v>
                </c:pt>
                <c:pt idx="2">
                  <c:v>6520</c:v>
                </c:pt>
                <c:pt idx="3">
                  <c:v>7449</c:v>
                </c:pt>
                <c:pt idx="4">
                  <c:v>7670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74207232"/>
        <c:axId val="248258560"/>
      </c:barChart>
      <c:catAx>
        <c:axId val="27420723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48258560"/>
        <c:crosses val="autoZero"/>
        <c:auto val="1"/>
        <c:lblAlgn val="ctr"/>
        <c:lblOffset val="100"/>
        <c:noMultiLvlLbl val="0"/>
      </c:catAx>
      <c:valAx>
        <c:axId val="24825856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7420723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8.771929824561403E-3"/>
          <c:y val="1.6395409417931495E-2"/>
          <c:w val="0.32342473638163649"/>
          <c:h val="0.42845079123510094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ЕСХН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95.1</c:v>
                </c:pt>
                <c:pt idx="1">
                  <c:v>75.599999999999994</c:v>
                </c:pt>
                <c:pt idx="2">
                  <c:v>91</c:v>
                </c:pt>
                <c:pt idx="3">
                  <c:v>95</c:v>
                </c:pt>
                <c:pt idx="4">
                  <c:v>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4210304"/>
        <c:axId val="248259712"/>
      </c:barChart>
      <c:catAx>
        <c:axId val="274210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8259712"/>
        <c:crosses val="autoZero"/>
        <c:auto val="1"/>
        <c:lblAlgn val="ctr"/>
        <c:lblOffset val="100"/>
        <c:noMultiLvlLbl val="0"/>
      </c:catAx>
      <c:valAx>
        <c:axId val="248259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4210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Патент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</c:spPr>
          </c:dPt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186.4</c:v>
                </c:pt>
                <c:pt idx="1">
                  <c:v>200</c:v>
                </c:pt>
                <c:pt idx="2">
                  <c:v>246</c:v>
                </c:pt>
                <c:pt idx="3">
                  <c:v>266</c:v>
                </c:pt>
                <c:pt idx="4">
                  <c:v>288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5347968"/>
        <c:axId val="248263168"/>
      </c:barChart>
      <c:catAx>
        <c:axId val="275347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8263168"/>
        <c:crosses val="autoZero"/>
        <c:auto val="1"/>
        <c:lblAlgn val="ctr"/>
        <c:lblOffset val="100"/>
        <c:noMultiLvlLbl val="0"/>
      </c:catAx>
      <c:valAx>
        <c:axId val="248263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5347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год, 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9169076917721942E-3"/>
                  <c:y val="-5.726275724053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1"/>
                <c:pt idx="0">
                  <c:v>Поступление государственной пошлины в районный бюджет, тыс. руб.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1"/>
                <c:pt idx="0">
                  <c:v>1461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год, 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417114284719885E-2"/>
                  <c:y val="-4.1229365568327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1"/>
                <c:pt idx="0">
                  <c:v>Поступление государственной пошлины в районный бюджет, тыс. руб.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1"/>
                <c:pt idx="0">
                  <c:v>1519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год, план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8417114284719885E-2"/>
                  <c:y val="-5.2681736661294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1"/>
                <c:pt idx="0">
                  <c:v>Поступление государственной пошлины в районный бюджет, тыс. руб.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1"/>
                <c:pt idx="0">
                  <c:v>1580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5346432"/>
        <c:axId val="248264320"/>
        <c:axId val="0"/>
      </c:bar3DChart>
      <c:catAx>
        <c:axId val="275346432"/>
        <c:scaling>
          <c:orientation val="minMax"/>
        </c:scaling>
        <c:delete val="1"/>
        <c:axPos val="b"/>
        <c:majorTickMark val="out"/>
        <c:minorTickMark val="none"/>
        <c:tickLblPos val="nextTo"/>
        <c:crossAx val="248264320"/>
        <c:crosses val="autoZero"/>
        <c:auto val="1"/>
        <c:lblAlgn val="ctr"/>
        <c:lblOffset val="100"/>
        <c:noMultiLvlLbl val="0"/>
      </c:catAx>
      <c:valAx>
        <c:axId val="24826432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7534643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13910761154855E-3"/>
          <c:y val="0.6939219980314959"/>
          <c:w val="0.99812860892388455"/>
          <c:h val="0.138067667322834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2014 г.</c:v>
                </c:pt>
                <c:pt idx="1">
                  <c:v>2015 г.</c:v>
                </c:pt>
                <c:pt idx="2">
                  <c:v>2016 г.</c:v>
                </c:pt>
                <c:pt idx="3">
                  <c:v>2017г.</c:v>
                </c:pt>
                <c:pt idx="4">
                  <c:v>2018г.</c:v>
                </c:pt>
                <c:pt idx="5">
                  <c:v>2019 г.</c:v>
                </c:pt>
                <c:pt idx="6">
                  <c:v>2020 год (9 мес)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4.5999999999999996</c:v>
                </c:pt>
                <c:pt idx="1">
                  <c:v>7.6</c:v>
                </c:pt>
                <c:pt idx="2">
                  <c:v>6.3</c:v>
                </c:pt>
                <c:pt idx="3">
                  <c:v>5.8</c:v>
                </c:pt>
                <c:pt idx="4">
                  <c:v>7</c:v>
                </c:pt>
                <c:pt idx="5">
                  <c:v>5.7</c:v>
                </c:pt>
                <c:pt idx="6">
                  <c:v>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1547904"/>
        <c:axId val="296904960"/>
      </c:barChart>
      <c:catAx>
        <c:axId val="2715479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96904960"/>
        <c:crosses val="autoZero"/>
        <c:auto val="1"/>
        <c:lblAlgn val="ctr"/>
        <c:lblOffset val="100"/>
        <c:noMultiLvlLbl val="0"/>
      </c:catAx>
      <c:valAx>
        <c:axId val="2969049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71547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05085893234089"/>
          <c:y val="8.103453970579845E-2"/>
          <c:w val="0.74887989876124872"/>
          <c:h val="0.647679912442161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 ожидаемое исполнение</c:v>
                </c:pt>
              </c:strCache>
            </c:strRef>
          </c:tx>
          <c:explosion val="30"/>
          <c:dLbls>
            <c:dLbl>
              <c:idx val="0"/>
              <c:layout>
                <c:manualLayout>
                  <c:x val="-0.15124838559604489"/>
                  <c:y val="0.12357886160796948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26%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58885731446506"/>
                  <c:y val="-0.21621797914709814"/>
                </c:manualLayout>
              </c:layout>
              <c:tx>
                <c:rich>
                  <a:bodyPr/>
                  <a:lstStyle/>
                  <a:p>
                    <a:r>
                      <a:rPr lang="ru-RU" b="1" smtClean="0"/>
                      <a:t>34%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b="1" smtClean="0"/>
                      <a:t>36%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135.6</c:v>
                </c:pt>
                <c:pt idx="1">
                  <c:v>180.5</c:v>
                </c:pt>
                <c:pt idx="2">
                  <c:v>193.8</c:v>
                </c:pt>
                <c:pt idx="3">
                  <c:v>22.9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 ожидаемое исполнение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Лист1!$C$2:$C$5</c:f>
              <c:numCache>
                <c:formatCode>0.0%</c:formatCode>
                <c:ptCount val="4"/>
                <c:pt idx="0">
                  <c:v>0.25450450450450446</c:v>
                </c:pt>
                <c:pt idx="1">
                  <c:v>0.33877627627627621</c:v>
                </c:pt>
                <c:pt idx="2">
                  <c:v>0.36373873873873869</c:v>
                </c:pt>
                <c:pt idx="3">
                  <c:v>4.2980480480480469E-2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image" Target="../media/image69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image" Target="../media/image69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0173D6-6B7B-4FF4-B85A-A1763F3FF795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58DEC1-70E4-4356-827F-FE43BD77BFAD}">
      <dgm:prSet phldrT="[Текст]"/>
      <dgm:spPr/>
      <dgm:t>
        <a:bodyPr/>
        <a:lstStyle/>
        <a:p>
          <a:r>
            <a:rPr lang="ru-RU" dirty="0" smtClean="0"/>
            <a:t>На основе базового сценария социально экономического развития района</a:t>
          </a:r>
          <a:endParaRPr lang="ru-RU" dirty="0"/>
        </a:p>
      </dgm:t>
    </dgm:pt>
    <dgm:pt modelId="{71E2529D-12E5-4C7D-BD75-DCF543C7393E}" type="parTrans" cxnId="{8C70785E-F4E4-47B9-A0E9-7987D830F987}">
      <dgm:prSet/>
      <dgm:spPr/>
      <dgm:t>
        <a:bodyPr/>
        <a:lstStyle/>
        <a:p>
          <a:endParaRPr lang="ru-RU"/>
        </a:p>
      </dgm:t>
    </dgm:pt>
    <dgm:pt modelId="{341DC11F-B6AD-4086-B20F-E6662670591F}" type="sibTrans" cxnId="{8C70785E-F4E4-47B9-A0E9-7987D830F987}">
      <dgm:prSet/>
      <dgm:spPr/>
      <dgm:t>
        <a:bodyPr/>
        <a:lstStyle/>
        <a:p>
          <a:endParaRPr lang="ru-RU"/>
        </a:p>
      </dgm:t>
    </dgm:pt>
    <dgm:pt modelId="{C452587A-A31F-4B32-BC44-A9570BFFA8F9}">
      <dgm:prSet phldrT="[Текст]"/>
      <dgm:spPr/>
      <dgm:t>
        <a:bodyPr/>
        <a:lstStyle/>
        <a:p>
          <a:r>
            <a:rPr lang="ru-RU" dirty="0" smtClean="0"/>
            <a:t>С учетом изменений федерального , регионального и местного  законодательства по налогам</a:t>
          </a:r>
          <a:endParaRPr lang="ru-RU" dirty="0"/>
        </a:p>
      </dgm:t>
    </dgm:pt>
    <dgm:pt modelId="{C70664B3-EA74-45DE-8AEA-AF11C7CE04CB}" type="parTrans" cxnId="{A725AE2F-977C-49FB-9727-2257C933466A}">
      <dgm:prSet/>
      <dgm:spPr/>
      <dgm:t>
        <a:bodyPr/>
        <a:lstStyle/>
        <a:p>
          <a:endParaRPr lang="ru-RU"/>
        </a:p>
      </dgm:t>
    </dgm:pt>
    <dgm:pt modelId="{DF855AA3-11E2-4088-9035-9B54D67130B7}" type="sibTrans" cxnId="{A725AE2F-977C-49FB-9727-2257C933466A}">
      <dgm:prSet/>
      <dgm:spPr/>
      <dgm:t>
        <a:bodyPr/>
        <a:lstStyle/>
        <a:p>
          <a:endParaRPr lang="ru-RU"/>
        </a:p>
      </dgm:t>
    </dgm:pt>
    <dgm:pt modelId="{1FF94BA6-1316-4951-B303-BCAB0358BCE2}">
      <dgm:prSet phldrT="[Текст]"/>
      <dgm:spPr/>
      <dgm:t>
        <a:bodyPr/>
        <a:lstStyle/>
        <a:p>
          <a:r>
            <a:rPr lang="ru-RU" dirty="0" smtClean="0"/>
            <a:t>С учетом необходимости выполнения условий соглашений с Департаментом финансов области .</a:t>
          </a:r>
          <a:endParaRPr lang="ru-RU" dirty="0"/>
        </a:p>
      </dgm:t>
    </dgm:pt>
    <dgm:pt modelId="{F7DD6A79-2CED-4DF6-8A89-CC6791388C24}" type="parTrans" cxnId="{3E706B29-4717-4E6E-B0EF-E42DF6E7F862}">
      <dgm:prSet/>
      <dgm:spPr/>
      <dgm:t>
        <a:bodyPr/>
        <a:lstStyle/>
        <a:p>
          <a:endParaRPr lang="ru-RU"/>
        </a:p>
      </dgm:t>
    </dgm:pt>
    <dgm:pt modelId="{10D440C9-CC1F-41E6-AD79-57B2062DCAB2}" type="sibTrans" cxnId="{3E706B29-4717-4E6E-B0EF-E42DF6E7F862}">
      <dgm:prSet/>
      <dgm:spPr/>
      <dgm:t>
        <a:bodyPr/>
        <a:lstStyle/>
        <a:p>
          <a:endParaRPr lang="ru-RU"/>
        </a:p>
      </dgm:t>
    </dgm:pt>
    <dgm:pt modelId="{D75D3A32-796A-485E-A063-E7AFB83F7F22}" type="pres">
      <dgm:prSet presAssocID="{770173D6-6B7B-4FF4-B85A-A1763F3FF79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58094B-8677-403D-A313-BAA9AA02A776}" type="pres">
      <dgm:prSet presAssocID="{0758DEC1-70E4-4356-827F-FE43BD77BFAD}" presName="composite" presStyleCnt="0"/>
      <dgm:spPr/>
    </dgm:pt>
    <dgm:pt modelId="{67A61EAC-3E8B-44D9-BD5E-E01715A0A540}" type="pres">
      <dgm:prSet presAssocID="{0758DEC1-70E4-4356-827F-FE43BD77BFAD}" presName="rect1" presStyleLbl="trAlignAcc1" presStyleIdx="0" presStyleCnt="3" custLinFactNeighborX="-36060" custLinFactNeighborY="3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AAB64-72A9-48D0-8E5B-52A7C128A10B}" type="pres">
      <dgm:prSet presAssocID="{0758DEC1-70E4-4356-827F-FE43BD77BFAD}" presName="rect2" presStyleLbl="fgImgPlace1" presStyleIdx="0" presStyleCnt="3" custScaleX="214198" custLinFactX="-100000" custLinFactNeighborX="-141262" custLinFactNeighborY="152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AC988DF-2926-4A6A-8981-5B2E3815ACF5}" type="pres">
      <dgm:prSet presAssocID="{341DC11F-B6AD-4086-B20F-E6662670591F}" presName="sibTrans" presStyleCnt="0"/>
      <dgm:spPr/>
    </dgm:pt>
    <dgm:pt modelId="{A39EEB32-6410-47BF-AD2B-8EDBBD0E6618}" type="pres">
      <dgm:prSet presAssocID="{C452587A-A31F-4B32-BC44-A9570BFFA8F9}" presName="composite" presStyleCnt="0"/>
      <dgm:spPr/>
    </dgm:pt>
    <dgm:pt modelId="{6723EB4C-FEED-46E5-AB65-07A0BC5C5B92}" type="pres">
      <dgm:prSet presAssocID="{C452587A-A31F-4B32-BC44-A9570BFFA8F9}" presName="rect1" presStyleLbl="trAlignAcc1" presStyleIdx="1" presStyleCnt="3" custLinFactNeighborX="13881" custLinFactNeighborY="4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B33824-BD9A-4B04-83AF-3A8265822237}" type="pres">
      <dgm:prSet presAssocID="{C452587A-A31F-4B32-BC44-A9570BFFA8F9}" presName="rect2" presStyleLbl="fgImgPlace1" presStyleIdx="1" presStyleCnt="3" custScaleX="195418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1079DC8-99E4-4A94-959A-79086DA9FEAE}" type="pres">
      <dgm:prSet presAssocID="{DF855AA3-11E2-4088-9035-9B54D67130B7}" presName="sibTrans" presStyleCnt="0"/>
      <dgm:spPr/>
    </dgm:pt>
    <dgm:pt modelId="{8EAB3FA4-8F4F-411A-8F57-E677E0F05E71}" type="pres">
      <dgm:prSet presAssocID="{1FF94BA6-1316-4951-B303-BCAB0358BCE2}" presName="composite" presStyleCnt="0"/>
      <dgm:spPr/>
    </dgm:pt>
    <dgm:pt modelId="{BC4F069D-27ED-4D94-8D6C-97D1A4F6E605}" type="pres">
      <dgm:prSet presAssocID="{1FF94BA6-1316-4951-B303-BCAB0358BCE2}" presName="rect1" presStyleLbl="trAlignAcc1" presStyleIdx="2" presStyleCnt="3" custLinFactNeighborX="54490" custLinFactNeighborY="22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87AF4C-24F3-430F-B99E-62E5CDFA5DA0}" type="pres">
      <dgm:prSet presAssocID="{1FF94BA6-1316-4951-B303-BCAB0358BCE2}" presName="rect2" presStyleLbl="fgImgPlace1" presStyleIdx="2" presStyleCnt="3" custScaleX="218607" custLinFactX="87609" custLinFactNeighborX="100000" custLinFactNeighborY="957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892CC7E8-F3D3-4939-AD63-749B75AB004A}" type="presOf" srcId="{1FF94BA6-1316-4951-B303-BCAB0358BCE2}" destId="{BC4F069D-27ED-4D94-8D6C-97D1A4F6E605}" srcOrd="0" destOrd="0" presId="urn:microsoft.com/office/officeart/2008/layout/PictureStrips"/>
    <dgm:cxn modelId="{A2A0D0D7-4023-42C6-BE7A-6C0D5492A77D}" type="presOf" srcId="{C452587A-A31F-4B32-BC44-A9570BFFA8F9}" destId="{6723EB4C-FEED-46E5-AB65-07A0BC5C5B92}" srcOrd="0" destOrd="0" presId="urn:microsoft.com/office/officeart/2008/layout/PictureStrips"/>
    <dgm:cxn modelId="{3E706B29-4717-4E6E-B0EF-E42DF6E7F862}" srcId="{770173D6-6B7B-4FF4-B85A-A1763F3FF795}" destId="{1FF94BA6-1316-4951-B303-BCAB0358BCE2}" srcOrd="2" destOrd="0" parTransId="{F7DD6A79-2CED-4DF6-8A89-CC6791388C24}" sibTransId="{10D440C9-CC1F-41E6-AD79-57B2062DCAB2}"/>
    <dgm:cxn modelId="{240DF518-FAF7-4424-B3B1-BF33DEA6C0BE}" type="presOf" srcId="{0758DEC1-70E4-4356-827F-FE43BD77BFAD}" destId="{67A61EAC-3E8B-44D9-BD5E-E01715A0A540}" srcOrd="0" destOrd="0" presId="urn:microsoft.com/office/officeart/2008/layout/PictureStrips"/>
    <dgm:cxn modelId="{8C70785E-F4E4-47B9-A0E9-7987D830F987}" srcId="{770173D6-6B7B-4FF4-B85A-A1763F3FF795}" destId="{0758DEC1-70E4-4356-827F-FE43BD77BFAD}" srcOrd="0" destOrd="0" parTransId="{71E2529D-12E5-4C7D-BD75-DCF543C7393E}" sibTransId="{341DC11F-B6AD-4086-B20F-E6662670591F}"/>
    <dgm:cxn modelId="{3ECB609F-25CB-418C-BBA9-66ECB887D266}" type="presOf" srcId="{770173D6-6B7B-4FF4-B85A-A1763F3FF795}" destId="{D75D3A32-796A-485E-A063-E7AFB83F7F22}" srcOrd="0" destOrd="0" presId="urn:microsoft.com/office/officeart/2008/layout/PictureStrips"/>
    <dgm:cxn modelId="{A725AE2F-977C-49FB-9727-2257C933466A}" srcId="{770173D6-6B7B-4FF4-B85A-A1763F3FF795}" destId="{C452587A-A31F-4B32-BC44-A9570BFFA8F9}" srcOrd="1" destOrd="0" parTransId="{C70664B3-EA74-45DE-8AEA-AF11C7CE04CB}" sibTransId="{DF855AA3-11E2-4088-9035-9B54D67130B7}"/>
    <dgm:cxn modelId="{82309E19-7DEE-4E8D-9E6F-317C4B13BBFF}" type="presParOf" srcId="{D75D3A32-796A-485E-A063-E7AFB83F7F22}" destId="{D858094B-8677-403D-A313-BAA9AA02A776}" srcOrd="0" destOrd="0" presId="urn:microsoft.com/office/officeart/2008/layout/PictureStrips"/>
    <dgm:cxn modelId="{773C3994-BE20-4BA4-B846-069D2910BF58}" type="presParOf" srcId="{D858094B-8677-403D-A313-BAA9AA02A776}" destId="{67A61EAC-3E8B-44D9-BD5E-E01715A0A540}" srcOrd="0" destOrd="0" presId="urn:microsoft.com/office/officeart/2008/layout/PictureStrips"/>
    <dgm:cxn modelId="{1A7D0054-368C-4C0B-B103-92C48218A528}" type="presParOf" srcId="{D858094B-8677-403D-A313-BAA9AA02A776}" destId="{200AAB64-72A9-48D0-8E5B-52A7C128A10B}" srcOrd="1" destOrd="0" presId="urn:microsoft.com/office/officeart/2008/layout/PictureStrips"/>
    <dgm:cxn modelId="{B5AA7BD9-BBE5-4E81-B91F-3E8A84982C61}" type="presParOf" srcId="{D75D3A32-796A-485E-A063-E7AFB83F7F22}" destId="{2AC988DF-2926-4A6A-8981-5B2E3815ACF5}" srcOrd="1" destOrd="0" presId="urn:microsoft.com/office/officeart/2008/layout/PictureStrips"/>
    <dgm:cxn modelId="{DE553888-194C-4F36-B96E-6A7BE42C22EF}" type="presParOf" srcId="{D75D3A32-796A-485E-A063-E7AFB83F7F22}" destId="{A39EEB32-6410-47BF-AD2B-8EDBBD0E6618}" srcOrd="2" destOrd="0" presId="urn:microsoft.com/office/officeart/2008/layout/PictureStrips"/>
    <dgm:cxn modelId="{F87F960D-F447-4A6C-B8AA-D0BAB6079D9D}" type="presParOf" srcId="{A39EEB32-6410-47BF-AD2B-8EDBBD0E6618}" destId="{6723EB4C-FEED-46E5-AB65-07A0BC5C5B92}" srcOrd="0" destOrd="0" presId="urn:microsoft.com/office/officeart/2008/layout/PictureStrips"/>
    <dgm:cxn modelId="{A22FC644-4A32-4ECF-A5A7-640D6FE43E1B}" type="presParOf" srcId="{A39EEB32-6410-47BF-AD2B-8EDBBD0E6618}" destId="{B4B33824-BD9A-4B04-83AF-3A8265822237}" srcOrd="1" destOrd="0" presId="urn:microsoft.com/office/officeart/2008/layout/PictureStrips"/>
    <dgm:cxn modelId="{97CDCE8B-5A1D-4668-B265-F341F4892508}" type="presParOf" srcId="{D75D3A32-796A-485E-A063-E7AFB83F7F22}" destId="{71079DC8-99E4-4A94-959A-79086DA9FEAE}" srcOrd="3" destOrd="0" presId="urn:microsoft.com/office/officeart/2008/layout/PictureStrips"/>
    <dgm:cxn modelId="{1715C6D4-3C1C-490A-81ED-570B22581FAD}" type="presParOf" srcId="{D75D3A32-796A-485E-A063-E7AFB83F7F22}" destId="{8EAB3FA4-8F4F-411A-8F57-E677E0F05E71}" srcOrd="4" destOrd="0" presId="urn:microsoft.com/office/officeart/2008/layout/PictureStrips"/>
    <dgm:cxn modelId="{57530D76-8D04-49A6-A850-471DD236E6F9}" type="presParOf" srcId="{8EAB3FA4-8F4F-411A-8F57-E677E0F05E71}" destId="{BC4F069D-27ED-4D94-8D6C-97D1A4F6E605}" srcOrd="0" destOrd="0" presId="urn:microsoft.com/office/officeart/2008/layout/PictureStrips"/>
    <dgm:cxn modelId="{4A0441DB-2C1A-4EB6-A690-D37C54464AB6}" type="presParOf" srcId="{8EAB3FA4-8F4F-411A-8F57-E677E0F05E71}" destId="{6287AF4C-24F3-430F-B99E-62E5CDFA5DA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4BABDA7-23C7-40A6-B676-FCF297C8F9A8}" type="doc">
      <dgm:prSet loTypeId="urn:microsoft.com/office/officeart/2005/8/layout/vList3" loCatId="list" qsTypeId="urn:microsoft.com/office/officeart/2005/8/quickstyle/3d7" qsCatId="3D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B698089E-D925-40FF-B8A9-C029F400D484}">
      <dgm:prSet custT="1"/>
      <dgm:spPr/>
      <dgm:t>
        <a:bodyPr/>
        <a:lstStyle/>
        <a:p>
          <a:r>
            <a:rPr lang="ru-RU" sz="2800" dirty="0" smtClean="0"/>
            <a:t>2021 год</a:t>
          </a:r>
          <a:endParaRPr lang="ru-RU" sz="2800" dirty="0"/>
        </a:p>
      </dgm:t>
    </dgm:pt>
    <dgm:pt modelId="{887DA411-C87A-4F98-9236-A6D3EC1C5047}" type="parTrans" cxnId="{56CECAD7-C79E-4032-B29E-1DE252FD8F23}">
      <dgm:prSet/>
      <dgm:spPr/>
      <dgm:t>
        <a:bodyPr/>
        <a:lstStyle/>
        <a:p>
          <a:endParaRPr lang="ru-RU" sz="2800"/>
        </a:p>
      </dgm:t>
    </dgm:pt>
    <dgm:pt modelId="{2C307364-FBEF-48DD-A04D-0DEE9FD64D4B}" type="sibTrans" cxnId="{56CECAD7-C79E-4032-B29E-1DE252FD8F23}">
      <dgm:prSet/>
      <dgm:spPr/>
      <dgm:t>
        <a:bodyPr/>
        <a:lstStyle/>
        <a:p>
          <a:endParaRPr lang="ru-RU" sz="2800"/>
        </a:p>
      </dgm:t>
    </dgm:pt>
    <dgm:pt modelId="{321C0601-DEB9-48E3-AAD5-7368EBFD2A22}">
      <dgm:prSet custT="1"/>
      <dgm:spPr/>
      <dgm:t>
        <a:bodyPr/>
        <a:lstStyle/>
        <a:p>
          <a:r>
            <a:rPr lang="ru-RU" sz="2800" dirty="0" smtClean="0"/>
            <a:t>2022 год</a:t>
          </a:r>
          <a:endParaRPr lang="ru-RU" sz="2800" dirty="0"/>
        </a:p>
      </dgm:t>
    </dgm:pt>
    <dgm:pt modelId="{EB862A46-4E8A-403C-A453-06E7005BE22F}" type="parTrans" cxnId="{D84F2A98-CA9E-4E84-8B54-52DBC558A6C3}">
      <dgm:prSet/>
      <dgm:spPr/>
      <dgm:t>
        <a:bodyPr/>
        <a:lstStyle/>
        <a:p>
          <a:endParaRPr lang="ru-RU" sz="2800"/>
        </a:p>
      </dgm:t>
    </dgm:pt>
    <dgm:pt modelId="{A2E622B1-8164-455B-9FB7-A4DAEC987449}" type="sibTrans" cxnId="{D84F2A98-CA9E-4E84-8B54-52DBC558A6C3}">
      <dgm:prSet/>
      <dgm:spPr/>
      <dgm:t>
        <a:bodyPr/>
        <a:lstStyle/>
        <a:p>
          <a:endParaRPr lang="ru-RU" sz="2800"/>
        </a:p>
      </dgm:t>
    </dgm:pt>
    <dgm:pt modelId="{AB133DA0-17F6-4B55-B9E7-D6FFC827F63E}">
      <dgm:prSet custT="1"/>
      <dgm:spPr/>
      <dgm:t>
        <a:bodyPr/>
        <a:lstStyle/>
        <a:p>
          <a:r>
            <a:rPr lang="ru-RU" sz="2800" dirty="0" smtClean="0"/>
            <a:t>2023 </a:t>
          </a:r>
        </a:p>
        <a:p>
          <a:r>
            <a:rPr lang="ru-RU" sz="2800" dirty="0" smtClean="0"/>
            <a:t> год</a:t>
          </a:r>
        </a:p>
      </dgm:t>
    </dgm:pt>
    <dgm:pt modelId="{E79FAC14-FE5F-4F49-9052-29B11F875F05}" type="parTrans" cxnId="{1A841B3F-662D-4AA2-8B39-9CFE184DD5DE}">
      <dgm:prSet/>
      <dgm:spPr/>
      <dgm:t>
        <a:bodyPr/>
        <a:lstStyle/>
        <a:p>
          <a:endParaRPr lang="ru-RU" sz="2800"/>
        </a:p>
      </dgm:t>
    </dgm:pt>
    <dgm:pt modelId="{0EB4AE9A-8C92-4DCC-87C1-43102814FB77}" type="sibTrans" cxnId="{1A841B3F-662D-4AA2-8B39-9CFE184DD5DE}">
      <dgm:prSet/>
      <dgm:spPr/>
      <dgm:t>
        <a:bodyPr/>
        <a:lstStyle/>
        <a:p>
          <a:endParaRPr lang="ru-RU" sz="2800"/>
        </a:p>
      </dgm:t>
    </dgm:pt>
    <dgm:pt modelId="{9BEE2C3E-C5B8-467B-A6B0-2C800DB6113F}" type="pres">
      <dgm:prSet presAssocID="{C4BABDA7-23C7-40A6-B676-FCF297C8F9A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2125F6-2166-4EB1-A5D5-B13B1638EDB3}" type="pres">
      <dgm:prSet presAssocID="{B698089E-D925-40FF-B8A9-C029F400D484}" presName="composite" presStyleCnt="0"/>
      <dgm:spPr/>
    </dgm:pt>
    <dgm:pt modelId="{4E208CE2-D770-4331-BDC4-BB94D3F39011}" type="pres">
      <dgm:prSet presAssocID="{B698089E-D925-40FF-B8A9-C029F400D484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C5FBE87-682E-4AC7-80DB-CCEE98D14B70}" type="pres">
      <dgm:prSet presAssocID="{B698089E-D925-40FF-B8A9-C029F400D48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F9B04-DAC5-45C8-9949-D4777B3C681D}" type="pres">
      <dgm:prSet presAssocID="{2C307364-FBEF-48DD-A04D-0DEE9FD64D4B}" presName="spacing" presStyleCnt="0"/>
      <dgm:spPr/>
    </dgm:pt>
    <dgm:pt modelId="{DFDF6626-4F30-4FC4-926F-EB918BBE68ED}" type="pres">
      <dgm:prSet presAssocID="{321C0601-DEB9-48E3-AAD5-7368EBFD2A22}" presName="composite" presStyleCnt="0"/>
      <dgm:spPr/>
    </dgm:pt>
    <dgm:pt modelId="{6C761B7E-F463-47B1-A25B-33E4087D030D}" type="pres">
      <dgm:prSet presAssocID="{321C0601-DEB9-48E3-AAD5-7368EBFD2A22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C149EFB-B249-48FD-AE2B-5B17C95E6ED8}" type="pres">
      <dgm:prSet presAssocID="{321C0601-DEB9-48E3-AAD5-7368EBFD2A2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899F7-BC3B-4AF5-8EA7-DE3B49C60AF7}" type="pres">
      <dgm:prSet presAssocID="{A2E622B1-8164-455B-9FB7-A4DAEC987449}" presName="spacing" presStyleCnt="0"/>
      <dgm:spPr/>
    </dgm:pt>
    <dgm:pt modelId="{19EB7181-4AB6-4260-AD63-F9C577281D07}" type="pres">
      <dgm:prSet presAssocID="{AB133DA0-17F6-4B55-B9E7-D6FFC827F63E}" presName="composite" presStyleCnt="0"/>
      <dgm:spPr/>
    </dgm:pt>
    <dgm:pt modelId="{37153ED4-2791-4C86-BFFD-D3F72FFD3FCF}" type="pres">
      <dgm:prSet presAssocID="{AB133DA0-17F6-4B55-B9E7-D6FFC827F63E}" presName="imgShp" presStyleLbl="fgImgPlace1" presStyleIdx="2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6A20B9B-01AB-40D7-BE89-5CFE6F190B4F}" type="pres">
      <dgm:prSet presAssocID="{AB133DA0-17F6-4B55-B9E7-D6FFC827F63E}" presName="txShp" presStyleLbl="node1" presStyleIdx="2" presStyleCnt="3" custLinFactNeighborX="60" custLinFactNeighborY="1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E10DBC-BFE8-4596-8011-E23BBEC07F85}" type="presOf" srcId="{AB133DA0-17F6-4B55-B9E7-D6FFC827F63E}" destId="{76A20B9B-01AB-40D7-BE89-5CFE6F190B4F}" srcOrd="0" destOrd="0" presId="urn:microsoft.com/office/officeart/2005/8/layout/vList3"/>
    <dgm:cxn modelId="{1A841B3F-662D-4AA2-8B39-9CFE184DD5DE}" srcId="{C4BABDA7-23C7-40A6-B676-FCF297C8F9A8}" destId="{AB133DA0-17F6-4B55-B9E7-D6FFC827F63E}" srcOrd="2" destOrd="0" parTransId="{E79FAC14-FE5F-4F49-9052-29B11F875F05}" sibTransId="{0EB4AE9A-8C92-4DCC-87C1-43102814FB77}"/>
    <dgm:cxn modelId="{16BC1207-B660-436A-9057-08D1DAA7A5DD}" type="presOf" srcId="{C4BABDA7-23C7-40A6-B676-FCF297C8F9A8}" destId="{9BEE2C3E-C5B8-467B-A6B0-2C800DB6113F}" srcOrd="0" destOrd="0" presId="urn:microsoft.com/office/officeart/2005/8/layout/vList3"/>
    <dgm:cxn modelId="{D84F2A98-CA9E-4E84-8B54-52DBC558A6C3}" srcId="{C4BABDA7-23C7-40A6-B676-FCF297C8F9A8}" destId="{321C0601-DEB9-48E3-AAD5-7368EBFD2A22}" srcOrd="1" destOrd="0" parTransId="{EB862A46-4E8A-403C-A453-06E7005BE22F}" sibTransId="{A2E622B1-8164-455B-9FB7-A4DAEC987449}"/>
    <dgm:cxn modelId="{4334F5F9-E4D5-48E3-9362-C2283FE28697}" type="presOf" srcId="{B698089E-D925-40FF-B8A9-C029F400D484}" destId="{8C5FBE87-682E-4AC7-80DB-CCEE98D14B70}" srcOrd="0" destOrd="0" presId="urn:microsoft.com/office/officeart/2005/8/layout/vList3"/>
    <dgm:cxn modelId="{56CECAD7-C79E-4032-B29E-1DE252FD8F23}" srcId="{C4BABDA7-23C7-40A6-B676-FCF297C8F9A8}" destId="{B698089E-D925-40FF-B8A9-C029F400D484}" srcOrd="0" destOrd="0" parTransId="{887DA411-C87A-4F98-9236-A6D3EC1C5047}" sibTransId="{2C307364-FBEF-48DD-A04D-0DEE9FD64D4B}"/>
    <dgm:cxn modelId="{FEB74235-28A8-4970-A119-1A83DABB9721}" type="presOf" srcId="{321C0601-DEB9-48E3-AAD5-7368EBFD2A22}" destId="{AC149EFB-B249-48FD-AE2B-5B17C95E6ED8}" srcOrd="0" destOrd="0" presId="urn:microsoft.com/office/officeart/2005/8/layout/vList3"/>
    <dgm:cxn modelId="{4D462AD3-C5C7-40DA-8E8B-23A4EFBB0EFB}" type="presParOf" srcId="{9BEE2C3E-C5B8-467B-A6B0-2C800DB6113F}" destId="{862125F6-2166-4EB1-A5D5-B13B1638EDB3}" srcOrd="0" destOrd="0" presId="urn:microsoft.com/office/officeart/2005/8/layout/vList3"/>
    <dgm:cxn modelId="{67EC6AFE-AF3F-48F8-9A34-C53C7FBACB3B}" type="presParOf" srcId="{862125F6-2166-4EB1-A5D5-B13B1638EDB3}" destId="{4E208CE2-D770-4331-BDC4-BB94D3F39011}" srcOrd="0" destOrd="0" presId="urn:microsoft.com/office/officeart/2005/8/layout/vList3"/>
    <dgm:cxn modelId="{5CB2BDA9-A529-4468-A491-AAE91D69C588}" type="presParOf" srcId="{862125F6-2166-4EB1-A5D5-B13B1638EDB3}" destId="{8C5FBE87-682E-4AC7-80DB-CCEE98D14B70}" srcOrd="1" destOrd="0" presId="urn:microsoft.com/office/officeart/2005/8/layout/vList3"/>
    <dgm:cxn modelId="{FFBBFDF2-48F4-4CD6-B272-59144F3EF762}" type="presParOf" srcId="{9BEE2C3E-C5B8-467B-A6B0-2C800DB6113F}" destId="{06DF9B04-DAC5-45C8-9949-D4777B3C681D}" srcOrd="1" destOrd="0" presId="urn:microsoft.com/office/officeart/2005/8/layout/vList3"/>
    <dgm:cxn modelId="{306DA29F-4387-4C91-82B0-AD6461D99D90}" type="presParOf" srcId="{9BEE2C3E-C5B8-467B-A6B0-2C800DB6113F}" destId="{DFDF6626-4F30-4FC4-926F-EB918BBE68ED}" srcOrd="2" destOrd="0" presId="urn:microsoft.com/office/officeart/2005/8/layout/vList3"/>
    <dgm:cxn modelId="{102135D7-5EB0-4183-88C1-43A2B343BD90}" type="presParOf" srcId="{DFDF6626-4F30-4FC4-926F-EB918BBE68ED}" destId="{6C761B7E-F463-47B1-A25B-33E4087D030D}" srcOrd="0" destOrd="0" presId="urn:microsoft.com/office/officeart/2005/8/layout/vList3"/>
    <dgm:cxn modelId="{92F9FEE6-2B7C-4A30-B502-69B48F54AB1D}" type="presParOf" srcId="{DFDF6626-4F30-4FC4-926F-EB918BBE68ED}" destId="{AC149EFB-B249-48FD-AE2B-5B17C95E6ED8}" srcOrd="1" destOrd="0" presId="urn:microsoft.com/office/officeart/2005/8/layout/vList3"/>
    <dgm:cxn modelId="{68CCC997-3646-433C-A40C-5117FFABFAB4}" type="presParOf" srcId="{9BEE2C3E-C5B8-467B-A6B0-2C800DB6113F}" destId="{DAE899F7-BC3B-4AF5-8EA7-DE3B49C60AF7}" srcOrd="3" destOrd="0" presId="urn:microsoft.com/office/officeart/2005/8/layout/vList3"/>
    <dgm:cxn modelId="{8C71D434-BF99-4CFF-80DB-566360338159}" type="presParOf" srcId="{9BEE2C3E-C5B8-467B-A6B0-2C800DB6113F}" destId="{19EB7181-4AB6-4260-AD63-F9C577281D07}" srcOrd="4" destOrd="0" presId="urn:microsoft.com/office/officeart/2005/8/layout/vList3"/>
    <dgm:cxn modelId="{8B1DA5DE-0555-4205-86BC-D5605263E190}" type="presParOf" srcId="{19EB7181-4AB6-4260-AD63-F9C577281D07}" destId="{37153ED4-2791-4C86-BFFD-D3F72FFD3FCF}" srcOrd="0" destOrd="0" presId="urn:microsoft.com/office/officeart/2005/8/layout/vList3"/>
    <dgm:cxn modelId="{7B09E6C1-62E7-4C63-9A53-E35B82FC6C7C}" type="presParOf" srcId="{19EB7181-4AB6-4260-AD63-F9C577281D07}" destId="{76A20B9B-01AB-40D7-BE89-5CFE6F190B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AAFC760-1993-470F-A0D9-5A9257D16785}" type="doc">
      <dgm:prSet loTypeId="urn:microsoft.com/office/officeart/2005/8/layout/arrow3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4364777-0B86-4D4B-BAAC-2D1731CC534E}">
      <dgm:prSet phldrT="[Текст]"/>
      <dgm:spPr/>
      <dgm:t>
        <a:bodyPr/>
        <a:lstStyle/>
        <a:p>
          <a:r>
            <a:rPr lang="ru-RU" dirty="0" smtClean="0"/>
            <a:t>Погашение бюджетного кредита </a:t>
          </a:r>
        </a:p>
        <a:p>
          <a:r>
            <a:rPr lang="ru-RU" dirty="0" smtClean="0"/>
            <a:t>4 841,1</a:t>
          </a:r>
        </a:p>
        <a:p>
          <a:r>
            <a:rPr lang="ru-RU" dirty="0" smtClean="0"/>
            <a:t> тыс. руб.</a:t>
          </a:r>
          <a:endParaRPr lang="ru-RU" dirty="0"/>
        </a:p>
      </dgm:t>
    </dgm:pt>
    <dgm:pt modelId="{D95820F5-EA93-4785-9D90-D0036563891C}" type="parTrans" cxnId="{CDD17A1C-B2BF-4D08-9C43-C93F74572E9A}">
      <dgm:prSet/>
      <dgm:spPr/>
      <dgm:t>
        <a:bodyPr/>
        <a:lstStyle/>
        <a:p>
          <a:endParaRPr lang="ru-RU"/>
        </a:p>
      </dgm:t>
    </dgm:pt>
    <dgm:pt modelId="{372DFE29-3B5B-40BF-AC39-8BE551E18790}" type="sibTrans" cxnId="{CDD17A1C-B2BF-4D08-9C43-C93F74572E9A}">
      <dgm:prSet/>
      <dgm:spPr/>
      <dgm:t>
        <a:bodyPr/>
        <a:lstStyle/>
        <a:p>
          <a:endParaRPr lang="ru-RU"/>
        </a:p>
      </dgm:t>
    </dgm:pt>
    <dgm:pt modelId="{595B1F01-2B66-42A2-A75F-6DCB59B4969E}">
      <dgm:prSet phldrT="[Текст]"/>
      <dgm:spPr/>
      <dgm:t>
        <a:bodyPr/>
        <a:lstStyle/>
        <a:p>
          <a:r>
            <a:rPr lang="ru-RU" dirty="0" smtClean="0"/>
            <a:t>Профицит бюджета </a:t>
          </a:r>
        </a:p>
        <a:p>
          <a:r>
            <a:rPr lang="ru-RU" dirty="0" smtClean="0"/>
            <a:t>2 841,1  тыс. руб.</a:t>
          </a:r>
          <a:endParaRPr lang="ru-RU" dirty="0"/>
        </a:p>
      </dgm:t>
    </dgm:pt>
    <dgm:pt modelId="{758AA5E2-B46F-4BEC-8430-55B72D96059E}" type="parTrans" cxnId="{87443B2D-06DC-45B7-9A8B-B76E8310CC7F}">
      <dgm:prSet/>
      <dgm:spPr/>
      <dgm:t>
        <a:bodyPr/>
        <a:lstStyle/>
        <a:p>
          <a:endParaRPr lang="ru-RU"/>
        </a:p>
      </dgm:t>
    </dgm:pt>
    <dgm:pt modelId="{DEA46A66-F7F6-4DFC-844F-04C480E1D7D0}" type="sibTrans" cxnId="{87443B2D-06DC-45B7-9A8B-B76E8310CC7F}">
      <dgm:prSet/>
      <dgm:spPr/>
      <dgm:t>
        <a:bodyPr/>
        <a:lstStyle/>
        <a:p>
          <a:endParaRPr lang="ru-RU"/>
        </a:p>
      </dgm:t>
    </dgm:pt>
    <dgm:pt modelId="{B5A43805-A089-4399-9E71-7DDD71A6D96C}" type="pres">
      <dgm:prSet presAssocID="{AAAFC760-1993-470F-A0D9-5A9257D1678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5ACFFB-32B5-4ABA-83B9-2E45292C7B68}" type="pres">
      <dgm:prSet presAssocID="{AAAFC760-1993-470F-A0D9-5A9257D16785}" presName="divider" presStyleLbl="fgShp" presStyleIdx="0" presStyleCnt="1"/>
      <dgm:spPr/>
    </dgm:pt>
    <dgm:pt modelId="{20D0F1B0-B6D0-46FF-B571-7731B7EADB87}" type="pres">
      <dgm:prSet presAssocID="{44364777-0B86-4D4B-BAAC-2D1731CC534E}" presName="downArrow" presStyleLbl="node1" presStyleIdx="0" presStyleCnt="2"/>
      <dgm:spPr/>
    </dgm:pt>
    <dgm:pt modelId="{31FA1BF4-C28B-4477-A579-4E9B90B69D72}" type="pres">
      <dgm:prSet presAssocID="{44364777-0B86-4D4B-BAAC-2D1731CC534E}" presName="downArrowText" presStyleLbl="revTx" presStyleIdx="0" presStyleCnt="2" custScaleX="146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7A78D-0E2C-4026-885B-2A958EA86359}" type="pres">
      <dgm:prSet presAssocID="{595B1F01-2B66-42A2-A75F-6DCB59B4969E}" presName="upArrow" presStyleLbl="node1" presStyleIdx="1" presStyleCnt="2"/>
      <dgm:spPr/>
    </dgm:pt>
    <dgm:pt modelId="{7DFF387B-83AC-4565-A1BF-669AAE64166B}" type="pres">
      <dgm:prSet presAssocID="{595B1F01-2B66-42A2-A75F-6DCB59B4969E}" presName="upArrowText" presStyleLbl="revTx" presStyleIdx="1" presStyleCnt="2" custScaleX="152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89D6B0-01FC-4B0D-BDE1-86C360C41ED4}" type="presOf" srcId="{44364777-0B86-4D4B-BAAC-2D1731CC534E}" destId="{31FA1BF4-C28B-4477-A579-4E9B90B69D72}" srcOrd="0" destOrd="0" presId="urn:microsoft.com/office/officeart/2005/8/layout/arrow3"/>
    <dgm:cxn modelId="{BF982D83-0558-4CC3-9124-337984DB4772}" type="presOf" srcId="{AAAFC760-1993-470F-A0D9-5A9257D16785}" destId="{B5A43805-A089-4399-9E71-7DDD71A6D96C}" srcOrd="0" destOrd="0" presId="urn:microsoft.com/office/officeart/2005/8/layout/arrow3"/>
    <dgm:cxn modelId="{BEC59C19-0A1C-4E30-8C95-317DCC42FD12}" type="presOf" srcId="{595B1F01-2B66-42A2-A75F-6DCB59B4969E}" destId="{7DFF387B-83AC-4565-A1BF-669AAE64166B}" srcOrd="0" destOrd="0" presId="urn:microsoft.com/office/officeart/2005/8/layout/arrow3"/>
    <dgm:cxn modelId="{CDD17A1C-B2BF-4D08-9C43-C93F74572E9A}" srcId="{AAAFC760-1993-470F-A0D9-5A9257D16785}" destId="{44364777-0B86-4D4B-BAAC-2D1731CC534E}" srcOrd="0" destOrd="0" parTransId="{D95820F5-EA93-4785-9D90-D0036563891C}" sibTransId="{372DFE29-3B5B-40BF-AC39-8BE551E18790}"/>
    <dgm:cxn modelId="{87443B2D-06DC-45B7-9A8B-B76E8310CC7F}" srcId="{AAAFC760-1993-470F-A0D9-5A9257D16785}" destId="{595B1F01-2B66-42A2-A75F-6DCB59B4969E}" srcOrd="1" destOrd="0" parTransId="{758AA5E2-B46F-4BEC-8430-55B72D96059E}" sibTransId="{DEA46A66-F7F6-4DFC-844F-04C480E1D7D0}"/>
    <dgm:cxn modelId="{0B79B701-D016-4BA3-989E-5B461B5A1E66}" type="presParOf" srcId="{B5A43805-A089-4399-9E71-7DDD71A6D96C}" destId="{135ACFFB-32B5-4ABA-83B9-2E45292C7B68}" srcOrd="0" destOrd="0" presId="urn:microsoft.com/office/officeart/2005/8/layout/arrow3"/>
    <dgm:cxn modelId="{F6E1EB40-F43D-4F0D-A05E-0B27858E687C}" type="presParOf" srcId="{B5A43805-A089-4399-9E71-7DDD71A6D96C}" destId="{20D0F1B0-B6D0-46FF-B571-7731B7EADB87}" srcOrd="1" destOrd="0" presId="urn:microsoft.com/office/officeart/2005/8/layout/arrow3"/>
    <dgm:cxn modelId="{B32BBFD2-0F45-40AD-A7FF-5C24ECCBCBBC}" type="presParOf" srcId="{B5A43805-A089-4399-9E71-7DDD71A6D96C}" destId="{31FA1BF4-C28B-4477-A579-4E9B90B69D72}" srcOrd="2" destOrd="0" presId="urn:microsoft.com/office/officeart/2005/8/layout/arrow3"/>
    <dgm:cxn modelId="{23ED4C47-B427-4CB0-9EDB-7DEE809BD6C3}" type="presParOf" srcId="{B5A43805-A089-4399-9E71-7DDD71A6D96C}" destId="{7A27A78D-0E2C-4026-885B-2A958EA86359}" srcOrd="3" destOrd="0" presId="urn:microsoft.com/office/officeart/2005/8/layout/arrow3"/>
    <dgm:cxn modelId="{5D26DDD0-9DA1-4B6C-BD4D-A8B8ADA54213}" type="presParOf" srcId="{B5A43805-A089-4399-9E71-7DDD71A6D96C}" destId="{7DFF387B-83AC-4565-A1BF-669AAE64166B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AD549E-2C79-419D-BAF2-3950C24573C5}" type="doc">
      <dgm:prSet loTypeId="urn:microsoft.com/office/officeart/2005/8/layout/radial1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396F133-2F8C-43A0-A7AC-91008A2A7C68}" type="pres">
      <dgm:prSet presAssocID="{31AD549E-2C79-419D-BAF2-3950C24573C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A85747C-84D3-44A7-9A46-0C2CA0B7204A}" type="presOf" srcId="{31AD549E-2C79-419D-BAF2-3950C24573C5}" destId="{0396F133-2F8C-43A0-A7AC-91008A2A7C68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BABDA7-23C7-40A6-B676-FCF297C8F9A8}" type="doc">
      <dgm:prSet loTypeId="urn:microsoft.com/office/officeart/2008/layout/AscendingPictureAccentProcess" loCatId="process" qsTypeId="urn:microsoft.com/office/officeart/2005/8/quickstyle/3d7" qsCatId="3D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0C69A944-4820-430D-8332-FFAF557757FA}" type="pres">
      <dgm:prSet presAssocID="{C4BABDA7-23C7-40A6-B676-FCF297C8F9A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</dgm:ptLst>
  <dgm:cxnLst>
    <dgm:cxn modelId="{031129F7-F533-4237-B1FD-6E973F3F525A}" type="presOf" srcId="{C4BABDA7-23C7-40A6-B676-FCF297C8F9A8}" destId="{0C69A944-4820-430D-8332-FFAF557757FA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BABDA7-23C7-40A6-B676-FCF297C8F9A8}" type="doc">
      <dgm:prSet loTypeId="urn:microsoft.com/office/officeart/2005/8/layout/hChevron3" loCatId="process" qsTypeId="urn:microsoft.com/office/officeart/2005/8/quickstyle/3d7" qsCatId="3D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B698089E-D925-40FF-B8A9-C029F400D484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2020 год </a:t>
          </a:r>
        </a:p>
        <a:p>
          <a:r>
            <a:rPr lang="ru-RU" dirty="0" smtClean="0"/>
            <a:t>6 178,1 тыс. руб.</a:t>
          </a:r>
          <a:endParaRPr lang="ru-RU" dirty="0"/>
        </a:p>
      </dgm:t>
    </dgm:pt>
    <dgm:pt modelId="{887DA411-C87A-4F98-9236-A6D3EC1C5047}" type="parTrans" cxnId="{56CECAD7-C79E-4032-B29E-1DE252FD8F23}">
      <dgm:prSet/>
      <dgm:spPr/>
      <dgm:t>
        <a:bodyPr/>
        <a:lstStyle/>
        <a:p>
          <a:endParaRPr lang="ru-RU"/>
        </a:p>
      </dgm:t>
    </dgm:pt>
    <dgm:pt modelId="{2C307364-FBEF-48DD-A04D-0DEE9FD64D4B}" type="sibTrans" cxnId="{56CECAD7-C79E-4032-B29E-1DE252FD8F23}">
      <dgm:prSet/>
      <dgm:spPr/>
      <dgm:t>
        <a:bodyPr/>
        <a:lstStyle/>
        <a:p>
          <a:endParaRPr lang="ru-RU"/>
        </a:p>
      </dgm:t>
    </dgm:pt>
    <dgm:pt modelId="{321C0601-DEB9-48E3-AAD5-7368EBFD2A22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2021 год </a:t>
          </a:r>
        </a:p>
        <a:p>
          <a:r>
            <a:rPr lang="ru-RU" dirty="0" smtClean="0"/>
            <a:t>6 656,7 тыс. руб.</a:t>
          </a:r>
          <a:endParaRPr lang="ru-RU" dirty="0"/>
        </a:p>
      </dgm:t>
    </dgm:pt>
    <dgm:pt modelId="{EB862A46-4E8A-403C-A453-06E7005BE22F}" type="parTrans" cxnId="{D84F2A98-CA9E-4E84-8B54-52DBC558A6C3}">
      <dgm:prSet/>
      <dgm:spPr/>
      <dgm:t>
        <a:bodyPr/>
        <a:lstStyle/>
        <a:p>
          <a:endParaRPr lang="ru-RU"/>
        </a:p>
      </dgm:t>
    </dgm:pt>
    <dgm:pt modelId="{A2E622B1-8164-455B-9FB7-A4DAEC987449}" type="sibTrans" cxnId="{D84F2A98-CA9E-4E84-8B54-52DBC558A6C3}">
      <dgm:prSet/>
      <dgm:spPr/>
      <dgm:t>
        <a:bodyPr/>
        <a:lstStyle/>
        <a:p>
          <a:endParaRPr lang="ru-RU"/>
        </a:p>
      </dgm:t>
    </dgm:pt>
    <dgm:pt modelId="{7FFE5B5C-A193-425B-B253-772EA3339DB2}" type="pres">
      <dgm:prSet presAssocID="{C4BABDA7-23C7-40A6-B676-FCF297C8F9A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D169E3-0552-4AC9-A8A1-501B192EBB64}" type="pres">
      <dgm:prSet presAssocID="{B698089E-D925-40FF-B8A9-C029F400D484}" presName="parTxOnly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C7587-D323-4695-AFBD-DEC717919F9D}" type="pres">
      <dgm:prSet presAssocID="{2C307364-FBEF-48DD-A04D-0DEE9FD64D4B}" presName="parSpace" presStyleCnt="0"/>
      <dgm:spPr/>
    </dgm:pt>
    <dgm:pt modelId="{05429BFC-98C9-4F8A-A306-9EC873EAFB87}" type="pres">
      <dgm:prSet presAssocID="{321C0601-DEB9-48E3-AAD5-7368EBFD2A22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4F2A98-CA9E-4E84-8B54-52DBC558A6C3}" srcId="{C4BABDA7-23C7-40A6-B676-FCF297C8F9A8}" destId="{321C0601-DEB9-48E3-AAD5-7368EBFD2A22}" srcOrd="1" destOrd="0" parTransId="{EB862A46-4E8A-403C-A453-06E7005BE22F}" sibTransId="{A2E622B1-8164-455B-9FB7-A4DAEC987449}"/>
    <dgm:cxn modelId="{42748AC9-B073-49A1-8653-174A678E6E11}" type="presOf" srcId="{B698089E-D925-40FF-B8A9-C029F400D484}" destId="{27D169E3-0552-4AC9-A8A1-501B192EBB64}" srcOrd="0" destOrd="0" presId="urn:microsoft.com/office/officeart/2005/8/layout/hChevron3"/>
    <dgm:cxn modelId="{56CECAD7-C79E-4032-B29E-1DE252FD8F23}" srcId="{C4BABDA7-23C7-40A6-B676-FCF297C8F9A8}" destId="{B698089E-D925-40FF-B8A9-C029F400D484}" srcOrd="0" destOrd="0" parTransId="{887DA411-C87A-4F98-9236-A6D3EC1C5047}" sibTransId="{2C307364-FBEF-48DD-A04D-0DEE9FD64D4B}"/>
    <dgm:cxn modelId="{C13F7FFD-1909-4FBD-B0A6-06224B78B036}" type="presOf" srcId="{321C0601-DEB9-48E3-AAD5-7368EBFD2A22}" destId="{05429BFC-98C9-4F8A-A306-9EC873EAFB87}" srcOrd="0" destOrd="0" presId="urn:microsoft.com/office/officeart/2005/8/layout/hChevron3"/>
    <dgm:cxn modelId="{7EC63B5D-B115-4BDF-A26C-DDE77A0796C1}" type="presOf" srcId="{C4BABDA7-23C7-40A6-B676-FCF297C8F9A8}" destId="{7FFE5B5C-A193-425B-B253-772EA3339DB2}" srcOrd="0" destOrd="0" presId="urn:microsoft.com/office/officeart/2005/8/layout/hChevron3"/>
    <dgm:cxn modelId="{C40738B3-7F01-4667-8387-5A6E2C9F080F}" type="presParOf" srcId="{7FFE5B5C-A193-425B-B253-772EA3339DB2}" destId="{27D169E3-0552-4AC9-A8A1-501B192EBB64}" srcOrd="0" destOrd="0" presId="urn:microsoft.com/office/officeart/2005/8/layout/hChevron3"/>
    <dgm:cxn modelId="{5E8ADDE8-40E3-4206-B7DD-961182C5AE68}" type="presParOf" srcId="{7FFE5B5C-A193-425B-B253-772EA3339DB2}" destId="{3A5C7587-D323-4695-AFBD-DEC717919F9D}" srcOrd="1" destOrd="0" presId="urn:microsoft.com/office/officeart/2005/8/layout/hChevron3"/>
    <dgm:cxn modelId="{9054A461-761C-4475-8859-E2EC0BCDE26E}" type="presParOf" srcId="{7FFE5B5C-A193-425B-B253-772EA3339DB2}" destId="{05429BFC-98C9-4F8A-A306-9EC873EAFB87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BABDA7-23C7-40A6-B676-FCF297C8F9A8}" type="doc">
      <dgm:prSet loTypeId="urn:microsoft.com/office/officeart/2005/8/layout/hProcess6" loCatId="process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0A41D8A0-BFAA-410B-996A-8B9DAAB65EC4}" type="pres">
      <dgm:prSet presAssocID="{C4BABDA7-23C7-40A6-B676-FCF297C8F9A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CDE6E5E-F745-4146-95D6-F2C1703043C9}" type="presOf" srcId="{C4BABDA7-23C7-40A6-B676-FCF297C8F9A8}" destId="{0A41D8A0-BFAA-410B-996A-8B9DAAB65EC4}" srcOrd="0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BABDA7-23C7-40A6-B676-FCF297C8F9A8}" type="doc">
      <dgm:prSet loTypeId="urn:microsoft.com/office/officeart/2009/3/layout/StepUpProcess" loCatId="process" qsTypeId="urn:microsoft.com/office/officeart/2009/2/quickstyle/3d8" qsCatId="3D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8BE5F988-582E-473E-BC48-4CADD8C7654B}" type="pres">
      <dgm:prSet presAssocID="{C4BABDA7-23C7-40A6-B676-FCF297C8F9A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33860E57-5656-4201-A8FF-AF65A2226F09}" type="presOf" srcId="{C4BABDA7-23C7-40A6-B676-FCF297C8F9A8}" destId="{8BE5F988-582E-473E-BC48-4CADD8C7654B}" srcOrd="0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BABDA7-23C7-40A6-B676-FCF297C8F9A8}" type="doc">
      <dgm:prSet loTypeId="urn:microsoft.com/office/officeart/2005/8/layout/hChevron3" loCatId="process" qsTypeId="urn:microsoft.com/office/officeart/2005/8/quickstyle/3d7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B698089E-D925-40FF-B8A9-C029F400D484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887DA411-C87A-4F98-9236-A6D3EC1C5047}" type="parTrans" cxnId="{56CECAD7-C79E-4032-B29E-1DE252FD8F23}">
      <dgm:prSet/>
      <dgm:spPr/>
      <dgm:t>
        <a:bodyPr/>
        <a:lstStyle/>
        <a:p>
          <a:endParaRPr lang="ru-RU"/>
        </a:p>
      </dgm:t>
    </dgm:pt>
    <dgm:pt modelId="{2C307364-FBEF-48DD-A04D-0DEE9FD64D4B}" type="sibTrans" cxnId="{56CECAD7-C79E-4032-B29E-1DE252FD8F23}">
      <dgm:prSet/>
      <dgm:spPr/>
      <dgm:t>
        <a:bodyPr/>
        <a:lstStyle/>
        <a:p>
          <a:endParaRPr lang="ru-RU"/>
        </a:p>
      </dgm:t>
    </dgm:pt>
    <dgm:pt modelId="{321C0601-DEB9-48E3-AAD5-7368EBFD2A22}">
      <dgm:prSet/>
      <dgm:spPr/>
      <dgm:t>
        <a:bodyPr/>
        <a:lstStyle/>
        <a:p>
          <a:r>
            <a:rPr lang="ru-RU" dirty="0" smtClean="0"/>
            <a:t>2021 год </a:t>
          </a:r>
        </a:p>
        <a:p>
          <a:r>
            <a:rPr lang="ru-RU" dirty="0" smtClean="0"/>
            <a:t>235,9  </a:t>
          </a:r>
          <a:r>
            <a:rPr lang="ru-RU" dirty="0" err="1" smtClean="0"/>
            <a:t>тыс.руб</a:t>
          </a:r>
          <a:r>
            <a:rPr lang="ru-RU" dirty="0" smtClean="0"/>
            <a:t>.</a:t>
          </a:r>
          <a:endParaRPr lang="ru-RU" dirty="0"/>
        </a:p>
      </dgm:t>
    </dgm:pt>
    <dgm:pt modelId="{EB862A46-4E8A-403C-A453-06E7005BE22F}" type="parTrans" cxnId="{D84F2A98-CA9E-4E84-8B54-52DBC558A6C3}">
      <dgm:prSet/>
      <dgm:spPr/>
      <dgm:t>
        <a:bodyPr/>
        <a:lstStyle/>
        <a:p>
          <a:endParaRPr lang="ru-RU"/>
        </a:p>
      </dgm:t>
    </dgm:pt>
    <dgm:pt modelId="{A2E622B1-8164-455B-9FB7-A4DAEC987449}" type="sibTrans" cxnId="{D84F2A98-CA9E-4E84-8B54-52DBC558A6C3}">
      <dgm:prSet/>
      <dgm:spPr/>
      <dgm:t>
        <a:bodyPr/>
        <a:lstStyle/>
        <a:p>
          <a:endParaRPr lang="ru-RU"/>
        </a:p>
      </dgm:t>
    </dgm:pt>
    <dgm:pt modelId="{7FFE5B5C-A193-425B-B253-772EA3339DB2}" type="pres">
      <dgm:prSet presAssocID="{C4BABDA7-23C7-40A6-B676-FCF297C8F9A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D169E3-0552-4AC9-A8A1-501B192EBB64}" type="pres">
      <dgm:prSet presAssocID="{B698089E-D925-40FF-B8A9-C029F400D484}" presName="parTxOnly" presStyleLbl="node1" presStyleIdx="0" presStyleCnt="2" custLinFactNeighborX="31204" custLinFactNeighborY="-3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C7587-D323-4695-AFBD-DEC717919F9D}" type="pres">
      <dgm:prSet presAssocID="{2C307364-FBEF-48DD-A04D-0DEE9FD64D4B}" presName="parSpace" presStyleCnt="0"/>
      <dgm:spPr/>
    </dgm:pt>
    <dgm:pt modelId="{05429BFC-98C9-4F8A-A306-9EC873EAFB87}" type="pres">
      <dgm:prSet presAssocID="{321C0601-DEB9-48E3-AAD5-7368EBFD2A22}" presName="parTxOnly" presStyleLbl="node1" presStyleIdx="1" presStyleCnt="2" custLinFactNeighborX="27465" custLinFactNeighborY="-28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1570F0-48F6-4F27-9379-DEEEC2FB0600}" type="presOf" srcId="{C4BABDA7-23C7-40A6-B676-FCF297C8F9A8}" destId="{7FFE5B5C-A193-425B-B253-772EA3339DB2}" srcOrd="0" destOrd="0" presId="urn:microsoft.com/office/officeart/2005/8/layout/hChevron3"/>
    <dgm:cxn modelId="{88BEA099-0607-45F8-817D-F8B59B826823}" type="presOf" srcId="{321C0601-DEB9-48E3-AAD5-7368EBFD2A22}" destId="{05429BFC-98C9-4F8A-A306-9EC873EAFB87}" srcOrd="0" destOrd="0" presId="urn:microsoft.com/office/officeart/2005/8/layout/hChevron3"/>
    <dgm:cxn modelId="{D84F2A98-CA9E-4E84-8B54-52DBC558A6C3}" srcId="{C4BABDA7-23C7-40A6-B676-FCF297C8F9A8}" destId="{321C0601-DEB9-48E3-AAD5-7368EBFD2A22}" srcOrd="1" destOrd="0" parTransId="{EB862A46-4E8A-403C-A453-06E7005BE22F}" sibTransId="{A2E622B1-8164-455B-9FB7-A4DAEC987449}"/>
    <dgm:cxn modelId="{B2FCBAAB-610D-47CD-97B3-8479A7991EA5}" type="presOf" srcId="{B698089E-D925-40FF-B8A9-C029F400D484}" destId="{27D169E3-0552-4AC9-A8A1-501B192EBB64}" srcOrd="0" destOrd="0" presId="urn:microsoft.com/office/officeart/2005/8/layout/hChevron3"/>
    <dgm:cxn modelId="{56CECAD7-C79E-4032-B29E-1DE252FD8F23}" srcId="{C4BABDA7-23C7-40A6-B676-FCF297C8F9A8}" destId="{B698089E-D925-40FF-B8A9-C029F400D484}" srcOrd="0" destOrd="0" parTransId="{887DA411-C87A-4F98-9236-A6D3EC1C5047}" sibTransId="{2C307364-FBEF-48DD-A04D-0DEE9FD64D4B}"/>
    <dgm:cxn modelId="{1BBDAF25-2431-49A5-95DC-C271F9495B9F}" type="presParOf" srcId="{7FFE5B5C-A193-425B-B253-772EA3339DB2}" destId="{27D169E3-0552-4AC9-A8A1-501B192EBB64}" srcOrd="0" destOrd="0" presId="urn:microsoft.com/office/officeart/2005/8/layout/hChevron3"/>
    <dgm:cxn modelId="{A51026B7-00EA-4DF7-A7E3-4BBB6E5ADDC4}" type="presParOf" srcId="{7FFE5B5C-A193-425B-B253-772EA3339DB2}" destId="{3A5C7587-D323-4695-AFBD-DEC717919F9D}" srcOrd="1" destOrd="0" presId="urn:microsoft.com/office/officeart/2005/8/layout/hChevron3"/>
    <dgm:cxn modelId="{896A5C07-B114-4D01-B22C-DCC88EE7B75B}" type="presParOf" srcId="{7FFE5B5C-A193-425B-B253-772EA3339DB2}" destId="{05429BFC-98C9-4F8A-A306-9EC873EAFB87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BABDA7-23C7-40A6-B676-FCF297C8F9A8}" type="doc">
      <dgm:prSet loTypeId="urn:microsoft.com/office/officeart/2005/8/layout/vList6" loCatId="process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A36ADCAF-1AC9-499B-B456-6352C0156192}" type="pres">
      <dgm:prSet presAssocID="{C4BABDA7-23C7-40A6-B676-FCF297C8F9A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8636EAAE-33A4-4569-A41F-6BB697DFA68F}" type="presOf" srcId="{C4BABDA7-23C7-40A6-B676-FCF297C8F9A8}" destId="{A36ADCAF-1AC9-499B-B456-6352C0156192}" srcOrd="0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D777CD-4194-46D3-BBEC-A4178BBC91AD}" type="doc">
      <dgm:prSet loTypeId="urn:microsoft.com/office/officeart/2005/8/layout/hierarchy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C91BB75-EB5B-4348-87AF-C162192AAD75}">
      <dgm:prSet phldrT="[Текст]"/>
      <dgm:spPr/>
      <dgm:t>
        <a:bodyPr/>
        <a:lstStyle/>
        <a:p>
          <a:r>
            <a:rPr lang="ru-RU" dirty="0" smtClean="0"/>
            <a:t>Общегосударственные вопросы</a:t>
          </a:r>
        </a:p>
      </dgm:t>
    </dgm:pt>
    <dgm:pt modelId="{9E81794B-C366-4BF2-8E11-ECA8265EF6D8}" type="parTrans" cxnId="{9CFA4699-CB52-40F6-8A98-2C870A7231DE}">
      <dgm:prSet/>
      <dgm:spPr/>
      <dgm:t>
        <a:bodyPr/>
        <a:lstStyle/>
        <a:p>
          <a:endParaRPr lang="ru-RU"/>
        </a:p>
      </dgm:t>
    </dgm:pt>
    <dgm:pt modelId="{064C3B50-804B-4175-A209-D5A00E9FB265}" type="sibTrans" cxnId="{9CFA4699-CB52-40F6-8A98-2C870A7231DE}">
      <dgm:prSet/>
      <dgm:spPr/>
      <dgm:t>
        <a:bodyPr/>
        <a:lstStyle/>
        <a:p>
          <a:endParaRPr lang="ru-RU"/>
        </a:p>
      </dgm:t>
    </dgm:pt>
    <dgm:pt modelId="{F90E45C9-71D4-497B-9E8D-5B7B45E06AD8}">
      <dgm:prSet/>
      <dgm:spPr/>
      <dgm:t>
        <a:bodyPr/>
        <a:lstStyle/>
        <a:p>
          <a:pPr algn="l"/>
          <a:r>
            <a:rPr lang="ru-RU" dirty="0" smtClean="0"/>
            <a:t>Расходы на обеспечение деятельности управления муниципального заказа</a:t>
          </a:r>
          <a:endParaRPr lang="ru-RU" dirty="0"/>
        </a:p>
      </dgm:t>
    </dgm:pt>
    <dgm:pt modelId="{C30758DD-A396-48C9-A11A-549DA2A4F05A}" type="parTrans" cxnId="{F10BC8E5-0727-41E9-B3C1-586A3E94709A}">
      <dgm:prSet/>
      <dgm:spPr/>
      <dgm:t>
        <a:bodyPr/>
        <a:lstStyle/>
        <a:p>
          <a:endParaRPr lang="ru-RU"/>
        </a:p>
      </dgm:t>
    </dgm:pt>
    <dgm:pt modelId="{5BAF37D1-E011-450B-9FAF-91CB659A7931}" type="sibTrans" cxnId="{F10BC8E5-0727-41E9-B3C1-586A3E94709A}">
      <dgm:prSet/>
      <dgm:spPr/>
      <dgm:t>
        <a:bodyPr/>
        <a:lstStyle/>
        <a:p>
          <a:endParaRPr lang="ru-RU"/>
        </a:p>
      </dgm:t>
    </dgm:pt>
    <dgm:pt modelId="{01F9FFAF-BE5A-4052-B5E5-16D2914B6850}">
      <dgm:prSet/>
      <dgm:spPr/>
      <dgm:t>
        <a:bodyPr/>
        <a:lstStyle/>
        <a:p>
          <a:pPr algn="l"/>
          <a:r>
            <a:rPr lang="ru-RU" dirty="0" smtClean="0"/>
            <a:t>Расходы на обеспечение деятельности Представительного Собрания района</a:t>
          </a:r>
          <a:endParaRPr lang="ru-RU" dirty="0"/>
        </a:p>
      </dgm:t>
    </dgm:pt>
    <dgm:pt modelId="{9C3E80BE-6E20-4030-8BC9-4341DA4D3FFA}" type="parTrans" cxnId="{A9F7FB31-1089-40E6-A430-9E2F82D104EF}">
      <dgm:prSet/>
      <dgm:spPr/>
      <dgm:t>
        <a:bodyPr/>
        <a:lstStyle/>
        <a:p>
          <a:endParaRPr lang="ru-RU"/>
        </a:p>
      </dgm:t>
    </dgm:pt>
    <dgm:pt modelId="{848DE2D2-AAD1-4EC6-9DDA-95A677E48328}" type="sibTrans" cxnId="{A9F7FB31-1089-40E6-A430-9E2F82D104EF}">
      <dgm:prSet/>
      <dgm:spPr/>
      <dgm:t>
        <a:bodyPr/>
        <a:lstStyle/>
        <a:p>
          <a:endParaRPr lang="ru-RU"/>
        </a:p>
      </dgm:t>
    </dgm:pt>
    <dgm:pt modelId="{D57A33B7-720C-4ADB-A8CE-F17E12DB32F9}">
      <dgm:prSet phldrT="[Текст]"/>
      <dgm:spPr/>
      <dgm:t>
        <a:bodyPr/>
        <a:lstStyle/>
        <a:p>
          <a:pPr algn="l"/>
          <a:r>
            <a:rPr lang="ru-RU" dirty="0" smtClean="0"/>
            <a:t>Резервные фонды</a:t>
          </a:r>
          <a:endParaRPr lang="ru-RU" dirty="0"/>
        </a:p>
      </dgm:t>
    </dgm:pt>
    <dgm:pt modelId="{13FDB653-7897-4E17-B190-92DAE855F9EF}" type="sibTrans" cxnId="{FF42FF38-DD2A-425C-A5BA-0626725118CE}">
      <dgm:prSet/>
      <dgm:spPr/>
      <dgm:t>
        <a:bodyPr/>
        <a:lstStyle/>
        <a:p>
          <a:endParaRPr lang="ru-RU"/>
        </a:p>
      </dgm:t>
    </dgm:pt>
    <dgm:pt modelId="{2950C6E0-ED91-47E1-83B1-51FFB71A4C73}" type="parTrans" cxnId="{FF42FF38-DD2A-425C-A5BA-0626725118CE}">
      <dgm:prSet/>
      <dgm:spPr/>
      <dgm:t>
        <a:bodyPr/>
        <a:lstStyle/>
        <a:p>
          <a:endParaRPr lang="ru-RU"/>
        </a:p>
      </dgm:t>
    </dgm:pt>
    <dgm:pt modelId="{AA849CA0-CE4F-491C-8DA1-9AD28EB91707}" type="pres">
      <dgm:prSet presAssocID="{E9D777CD-4194-46D3-BBEC-A4178BBC91A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778AE71-3EA0-437A-99D9-72242B8095A5}" type="pres">
      <dgm:prSet presAssocID="{AC91BB75-EB5B-4348-87AF-C162192AAD75}" presName="root" presStyleCnt="0"/>
      <dgm:spPr/>
    </dgm:pt>
    <dgm:pt modelId="{997B92D7-D1A8-4201-8ED8-F642797C6109}" type="pres">
      <dgm:prSet presAssocID="{AC91BB75-EB5B-4348-87AF-C162192AAD75}" presName="rootComposite" presStyleCnt="0"/>
      <dgm:spPr/>
    </dgm:pt>
    <dgm:pt modelId="{F4D743E2-1814-4D08-9F2A-A28061C2EC21}" type="pres">
      <dgm:prSet presAssocID="{AC91BB75-EB5B-4348-87AF-C162192AAD75}" presName="rootText" presStyleLbl="node1" presStyleIdx="0" presStyleCnt="1" custScaleX="290346" custLinFactNeighborX="1503" custLinFactNeighborY="-36376"/>
      <dgm:spPr/>
      <dgm:t>
        <a:bodyPr/>
        <a:lstStyle/>
        <a:p>
          <a:endParaRPr lang="ru-RU"/>
        </a:p>
      </dgm:t>
    </dgm:pt>
    <dgm:pt modelId="{3E710851-EAB2-4601-BED7-A2E5B64C556A}" type="pres">
      <dgm:prSet presAssocID="{AC91BB75-EB5B-4348-87AF-C162192AAD75}" presName="rootConnector" presStyleLbl="node1" presStyleIdx="0" presStyleCnt="1"/>
      <dgm:spPr/>
      <dgm:t>
        <a:bodyPr/>
        <a:lstStyle/>
        <a:p>
          <a:endParaRPr lang="ru-RU"/>
        </a:p>
      </dgm:t>
    </dgm:pt>
    <dgm:pt modelId="{A923AAEE-439C-4FC3-9130-FF9611050975}" type="pres">
      <dgm:prSet presAssocID="{AC91BB75-EB5B-4348-87AF-C162192AAD75}" presName="childShape" presStyleCnt="0"/>
      <dgm:spPr/>
    </dgm:pt>
    <dgm:pt modelId="{C64121F5-1525-447F-B75D-0B68BC4265F2}" type="pres">
      <dgm:prSet presAssocID="{2950C6E0-ED91-47E1-83B1-51FFB71A4C73}" presName="Name13" presStyleLbl="parChTrans1D2" presStyleIdx="0" presStyleCnt="3"/>
      <dgm:spPr/>
      <dgm:t>
        <a:bodyPr/>
        <a:lstStyle/>
        <a:p>
          <a:endParaRPr lang="ru-RU"/>
        </a:p>
      </dgm:t>
    </dgm:pt>
    <dgm:pt modelId="{D9103FDC-4B54-458E-A4E4-1A47B88E3073}" type="pres">
      <dgm:prSet presAssocID="{D57A33B7-720C-4ADB-A8CE-F17E12DB32F9}" presName="childText" presStyleLbl="bgAcc1" presStyleIdx="0" presStyleCnt="3" custScaleX="327283" custScaleY="60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6463-29DE-4B3C-A835-844A72894B73}" type="pres">
      <dgm:prSet presAssocID="{C30758DD-A396-48C9-A11A-549DA2A4F05A}" presName="Name13" presStyleLbl="parChTrans1D2" presStyleIdx="1" presStyleCnt="3"/>
      <dgm:spPr/>
      <dgm:t>
        <a:bodyPr/>
        <a:lstStyle/>
        <a:p>
          <a:endParaRPr lang="ru-RU"/>
        </a:p>
      </dgm:t>
    </dgm:pt>
    <dgm:pt modelId="{A228DDC6-D02A-4B2E-97F5-74D45FF2BA52}" type="pres">
      <dgm:prSet presAssocID="{F90E45C9-71D4-497B-9E8D-5B7B45E06AD8}" presName="childText" presStyleLbl="bgAcc1" presStyleIdx="1" presStyleCnt="3" custScaleX="334521" custScaleY="438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552D2-4BE5-4FD0-8232-0A4BE36492CE}" type="pres">
      <dgm:prSet presAssocID="{9C3E80BE-6E20-4030-8BC9-4341DA4D3FFA}" presName="Name13" presStyleLbl="parChTrans1D2" presStyleIdx="2" presStyleCnt="3"/>
      <dgm:spPr/>
      <dgm:t>
        <a:bodyPr/>
        <a:lstStyle/>
        <a:p>
          <a:endParaRPr lang="ru-RU"/>
        </a:p>
      </dgm:t>
    </dgm:pt>
    <dgm:pt modelId="{69FFC573-2B88-438D-AC12-82956D5D6FAD}" type="pres">
      <dgm:prSet presAssocID="{01F9FFAF-BE5A-4052-B5E5-16D2914B6850}" presName="childText" presStyleLbl="bgAcc1" presStyleIdx="2" presStyleCnt="3" custScaleX="334521" custScaleY="57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F7FB31-1089-40E6-A430-9E2F82D104EF}" srcId="{AC91BB75-EB5B-4348-87AF-C162192AAD75}" destId="{01F9FFAF-BE5A-4052-B5E5-16D2914B6850}" srcOrd="2" destOrd="0" parTransId="{9C3E80BE-6E20-4030-8BC9-4341DA4D3FFA}" sibTransId="{848DE2D2-AAD1-4EC6-9DDA-95A677E48328}"/>
    <dgm:cxn modelId="{FF42FF38-DD2A-425C-A5BA-0626725118CE}" srcId="{AC91BB75-EB5B-4348-87AF-C162192AAD75}" destId="{D57A33B7-720C-4ADB-A8CE-F17E12DB32F9}" srcOrd="0" destOrd="0" parTransId="{2950C6E0-ED91-47E1-83B1-51FFB71A4C73}" sibTransId="{13FDB653-7897-4E17-B190-92DAE855F9EF}"/>
    <dgm:cxn modelId="{9CBE8A7F-4D8E-499B-8CEC-CE9B05A5F9AE}" type="presOf" srcId="{2950C6E0-ED91-47E1-83B1-51FFB71A4C73}" destId="{C64121F5-1525-447F-B75D-0B68BC4265F2}" srcOrd="0" destOrd="0" presId="urn:microsoft.com/office/officeart/2005/8/layout/hierarchy3"/>
    <dgm:cxn modelId="{F10BC8E5-0727-41E9-B3C1-586A3E94709A}" srcId="{AC91BB75-EB5B-4348-87AF-C162192AAD75}" destId="{F90E45C9-71D4-497B-9E8D-5B7B45E06AD8}" srcOrd="1" destOrd="0" parTransId="{C30758DD-A396-48C9-A11A-549DA2A4F05A}" sibTransId="{5BAF37D1-E011-450B-9FAF-91CB659A7931}"/>
    <dgm:cxn modelId="{8AAD17A7-2D85-4392-B49A-73B3684F5FA7}" type="presOf" srcId="{F90E45C9-71D4-497B-9E8D-5B7B45E06AD8}" destId="{A228DDC6-D02A-4B2E-97F5-74D45FF2BA52}" srcOrd="0" destOrd="0" presId="urn:microsoft.com/office/officeart/2005/8/layout/hierarchy3"/>
    <dgm:cxn modelId="{5B870378-C81D-4204-8EAD-C75CB3D2FEBF}" type="presOf" srcId="{C30758DD-A396-48C9-A11A-549DA2A4F05A}" destId="{55036463-29DE-4B3C-A835-844A72894B73}" srcOrd="0" destOrd="0" presId="urn:microsoft.com/office/officeart/2005/8/layout/hierarchy3"/>
    <dgm:cxn modelId="{D8DF8ABA-431B-4EC8-A407-9D57E1911FCD}" type="presOf" srcId="{9C3E80BE-6E20-4030-8BC9-4341DA4D3FFA}" destId="{AC3552D2-4BE5-4FD0-8232-0A4BE36492CE}" srcOrd="0" destOrd="0" presId="urn:microsoft.com/office/officeart/2005/8/layout/hierarchy3"/>
    <dgm:cxn modelId="{BBAFDD8E-EF13-42A6-A6DB-703C34D4270E}" type="presOf" srcId="{D57A33B7-720C-4ADB-A8CE-F17E12DB32F9}" destId="{D9103FDC-4B54-458E-A4E4-1A47B88E3073}" srcOrd="0" destOrd="0" presId="urn:microsoft.com/office/officeart/2005/8/layout/hierarchy3"/>
    <dgm:cxn modelId="{42456B90-1500-494C-89E0-CEAF7FA04DAE}" type="presOf" srcId="{01F9FFAF-BE5A-4052-B5E5-16D2914B6850}" destId="{69FFC573-2B88-438D-AC12-82956D5D6FAD}" srcOrd="0" destOrd="0" presId="urn:microsoft.com/office/officeart/2005/8/layout/hierarchy3"/>
    <dgm:cxn modelId="{9CFA4699-CB52-40F6-8A98-2C870A7231DE}" srcId="{E9D777CD-4194-46D3-BBEC-A4178BBC91AD}" destId="{AC91BB75-EB5B-4348-87AF-C162192AAD75}" srcOrd="0" destOrd="0" parTransId="{9E81794B-C366-4BF2-8E11-ECA8265EF6D8}" sibTransId="{064C3B50-804B-4175-A209-D5A00E9FB265}"/>
    <dgm:cxn modelId="{E1EF749A-9574-42BD-AA50-0A8FAE8AE905}" type="presOf" srcId="{AC91BB75-EB5B-4348-87AF-C162192AAD75}" destId="{3E710851-EAB2-4601-BED7-A2E5B64C556A}" srcOrd="1" destOrd="0" presId="urn:microsoft.com/office/officeart/2005/8/layout/hierarchy3"/>
    <dgm:cxn modelId="{C5E1CA48-6F02-4AED-A65C-0EE3C161B1AA}" type="presOf" srcId="{E9D777CD-4194-46D3-BBEC-A4178BBC91AD}" destId="{AA849CA0-CE4F-491C-8DA1-9AD28EB91707}" srcOrd="0" destOrd="0" presId="urn:microsoft.com/office/officeart/2005/8/layout/hierarchy3"/>
    <dgm:cxn modelId="{FB57BD5E-BAA8-41C0-B77F-EAA8EAF098F5}" type="presOf" srcId="{AC91BB75-EB5B-4348-87AF-C162192AAD75}" destId="{F4D743E2-1814-4D08-9F2A-A28061C2EC21}" srcOrd="0" destOrd="0" presId="urn:microsoft.com/office/officeart/2005/8/layout/hierarchy3"/>
    <dgm:cxn modelId="{1538B3FB-620C-496A-834E-B997933D48D0}" type="presParOf" srcId="{AA849CA0-CE4F-491C-8DA1-9AD28EB91707}" destId="{D778AE71-3EA0-437A-99D9-72242B8095A5}" srcOrd="0" destOrd="0" presId="urn:microsoft.com/office/officeart/2005/8/layout/hierarchy3"/>
    <dgm:cxn modelId="{10E67724-6D24-4DCB-8718-904B45BBA164}" type="presParOf" srcId="{D778AE71-3EA0-437A-99D9-72242B8095A5}" destId="{997B92D7-D1A8-4201-8ED8-F642797C6109}" srcOrd="0" destOrd="0" presId="urn:microsoft.com/office/officeart/2005/8/layout/hierarchy3"/>
    <dgm:cxn modelId="{52433FCA-C658-4B3A-9806-DA14DBE6509A}" type="presParOf" srcId="{997B92D7-D1A8-4201-8ED8-F642797C6109}" destId="{F4D743E2-1814-4D08-9F2A-A28061C2EC21}" srcOrd="0" destOrd="0" presId="urn:microsoft.com/office/officeart/2005/8/layout/hierarchy3"/>
    <dgm:cxn modelId="{00E2148E-1476-46B1-935E-AD6CCE7F283A}" type="presParOf" srcId="{997B92D7-D1A8-4201-8ED8-F642797C6109}" destId="{3E710851-EAB2-4601-BED7-A2E5B64C556A}" srcOrd="1" destOrd="0" presId="urn:microsoft.com/office/officeart/2005/8/layout/hierarchy3"/>
    <dgm:cxn modelId="{5C9160AC-F354-4580-B08E-B316C6D7BFFE}" type="presParOf" srcId="{D778AE71-3EA0-437A-99D9-72242B8095A5}" destId="{A923AAEE-439C-4FC3-9130-FF9611050975}" srcOrd="1" destOrd="0" presId="urn:microsoft.com/office/officeart/2005/8/layout/hierarchy3"/>
    <dgm:cxn modelId="{B91C135B-2712-48C9-AD88-B1A9E10878A7}" type="presParOf" srcId="{A923AAEE-439C-4FC3-9130-FF9611050975}" destId="{C64121F5-1525-447F-B75D-0B68BC4265F2}" srcOrd="0" destOrd="0" presId="urn:microsoft.com/office/officeart/2005/8/layout/hierarchy3"/>
    <dgm:cxn modelId="{71D883FD-E947-44A9-9AA7-EBD6ADC3287D}" type="presParOf" srcId="{A923AAEE-439C-4FC3-9130-FF9611050975}" destId="{D9103FDC-4B54-458E-A4E4-1A47B88E3073}" srcOrd="1" destOrd="0" presId="urn:microsoft.com/office/officeart/2005/8/layout/hierarchy3"/>
    <dgm:cxn modelId="{78AF9B74-5EE5-49CD-B8C4-E8DB2466A218}" type="presParOf" srcId="{A923AAEE-439C-4FC3-9130-FF9611050975}" destId="{55036463-29DE-4B3C-A835-844A72894B73}" srcOrd="2" destOrd="0" presId="urn:microsoft.com/office/officeart/2005/8/layout/hierarchy3"/>
    <dgm:cxn modelId="{05B28411-A58B-455B-96EB-FDB86978180C}" type="presParOf" srcId="{A923AAEE-439C-4FC3-9130-FF9611050975}" destId="{A228DDC6-D02A-4B2E-97F5-74D45FF2BA52}" srcOrd="3" destOrd="0" presId="urn:microsoft.com/office/officeart/2005/8/layout/hierarchy3"/>
    <dgm:cxn modelId="{79EC3DD0-4026-488B-8F04-4BBE18C89CE8}" type="presParOf" srcId="{A923AAEE-439C-4FC3-9130-FF9611050975}" destId="{AC3552D2-4BE5-4FD0-8232-0A4BE36492CE}" srcOrd="4" destOrd="0" presId="urn:microsoft.com/office/officeart/2005/8/layout/hierarchy3"/>
    <dgm:cxn modelId="{E6360A42-B7AC-4792-94F9-FDD674456BB6}" type="presParOf" srcId="{A923AAEE-439C-4FC3-9130-FF9611050975}" destId="{69FFC573-2B88-438D-AC12-82956D5D6FA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61EAC-3E8B-44D9-BD5E-E01715A0A540}">
      <dsp:nvSpPr>
        <dsp:cNvPr id="0" name=""/>
        <dsp:cNvSpPr/>
      </dsp:nvSpPr>
      <dsp:spPr>
        <a:xfrm>
          <a:off x="1368133" y="288028"/>
          <a:ext cx="3827621" cy="11961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1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 основе базового сценария социально экономического развития района</a:t>
          </a:r>
          <a:endParaRPr lang="ru-RU" sz="1800" kern="1200" dirty="0"/>
        </a:p>
      </dsp:txBody>
      <dsp:txXfrm>
        <a:off x="1368133" y="288028"/>
        <a:ext cx="3827621" cy="1196131"/>
      </dsp:txXfrm>
    </dsp:sp>
    <dsp:sp modelId="{200AAB64-72A9-48D0-8E5B-52A7C128A10B}">
      <dsp:nvSpPr>
        <dsp:cNvPr id="0" name=""/>
        <dsp:cNvSpPr/>
      </dsp:nvSpPr>
      <dsp:spPr>
        <a:xfrm>
          <a:off x="90736" y="74640"/>
          <a:ext cx="1793463" cy="1255938"/>
        </a:xfrm>
        <a:prstGeom prst="rect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EB4C-FEED-46E5-AB65-07A0BC5C5B92}">
      <dsp:nvSpPr>
        <dsp:cNvPr id="0" name=""/>
        <dsp:cNvSpPr/>
      </dsp:nvSpPr>
      <dsp:spPr>
        <a:xfrm>
          <a:off x="3240375" y="1800200"/>
          <a:ext cx="3827621" cy="11961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1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 учетом изменений федерального , регионального и местного  законодательства по налогам</a:t>
          </a:r>
          <a:endParaRPr lang="ru-RU" sz="1800" kern="1200" dirty="0"/>
        </a:p>
      </dsp:txBody>
      <dsp:txXfrm>
        <a:off x="3240375" y="1800200"/>
        <a:ext cx="3827621" cy="1196131"/>
      </dsp:txXfrm>
    </dsp:sp>
    <dsp:sp modelId="{B4B33824-BD9A-4B04-83AF-3A8265822237}">
      <dsp:nvSpPr>
        <dsp:cNvPr id="0" name=""/>
        <dsp:cNvSpPr/>
      </dsp:nvSpPr>
      <dsp:spPr>
        <a:xfrm>
          <a:off x="2150115" y="1578527"/>
          <a:ext cx="1636219" cy="1255938"/>
        </a:xfrm>
        <a:prstGeom prst="rect">
          <a:avLst/>
        </a:prstGeom>
        <a:blipFill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4F069D-27ED-4D94-8D6C-97D1A4F6E605}">
      <dsp:nvSpPr>
        <dsp:cNvPr id="0" name=""/>
        <dsp:cNvSpPr/>
      </dsp:nvSpPr>
      <dsp:spPr>
        <a:xfrm>
          <a:off x="4843274" y="3329830"/>
          <a:ext cx="3827621" cy="11961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1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 учетом необходимости выполнения условий соглашений с Департаментом финансов области .</a:t>
          </a:r>
          <a:endParaRPr lang="ru-RU" sz="1800" kern="1200" dirty="0"/>
        </a:p>
      </dsp:txBody>
      <dsp:txXfrm>
        <a:off x="4843274" y="3329830"/>
        <a:ext cx="3827621" cy="1196131"/>
      </dsp:txXfrm>
    </dsp:sp>
    <dsp:sp modelId="{6287AF4C-24F3-430F-B99E-62E5CDFA5DA0}">
      <dsp:nvSpPr>
        <dsp:cNvPr id="0" name=""/>
        <dsp:cNvSpPr/>
      </dsp:nvSpPr>
      <dsp:spPr>
        <a:xfrm>
          <a:off x="3672410" y="3096344"/>
          <a:ext cx="1830379" cy="1255938"/>
        </a:xfrm>
        <a:prstGeom prst="rect">
          <a:avLst/>
        </a:prstGeom>
        <a:blipFill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FBE87-682E-4AC7-80DB-CCEE98D14B70}">
      <dsp:nvSpPr>
        <dsp:cNvPr id="0" name=""/>
        <dsp:cNvSpPr/>
      </dsp:nvSpPr>
      <dsp:spPr>
        <a:xfrm rot="10800000">
          <a:off x="1581284" y="1459"/>
          <a:ext cx="4788532" cy="1500600"/>
        </a:xfrm>
        <a:prstGeom prst="homePlat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172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2021 год</a:t>
          </a:r>
          <a:endParaRPr lang="ru-RU" sz="2800" kern="1200" dirty="0"/>
        </a:p>
      </dsp:txBody>
      <dsp:txXfrm rot="10800000">
        <a:off x="1956434" y="1459"/>
        <a:ext cx="4413382" cy="1500600"/>
      </dsp:txXfrm>
    </dsp:sp>
    <dsp:sp modelId="{4E208CE2-D770-4331-BDC4-BB94D3F39011}">
      <dsp:nvSpPr>
        <dsp:cNvPr id="0" name=""/>
        <dsp:cNvSpPr/>
      </dsp:nvSpPr>
      <dsp:spPr>
        <a:xfrm>
          <a:off x="830983" y="1459"/>
          <a:ext cx="1500600" cy="150060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149EFB-B249-48FD-AE2B-5B17C95E6ED8}">
      <dsp:nvSpPr>
        <dsp:cNvPr id="0" name=""/>
        <dsp:cNvSpPr/>
      </dsp:nvSpPr>
      <dsp:spPr>
        <a:xfrm rot="10800000">
          <a:off x="1581284" y="1949999"/>
          <a:ext cx="4788532" cy="1500600"/>
        </a:xfrm>
        <a:prstGeom prst="homePlate">
          <a:avLst/>
        </a:prstGeom>
        <a:solidFill>
          <a:schemeClr val="accent6">
            <a:shade val="50000"/>
            <a:hueOff val="-66270"/>
            <a:satOff val="-3713"/>
            <a:lumOff val="28345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172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2022 год</a:t>
          </a:r>
          <a:endParaRPr lang="ru-RU" sz="2800" kern="1200" dirty="0"/>
        </a:p>
      </dsp:txBody>
      <dsp:txXfrm rot="10800000">
        <a:off x="1956434" y="1949999"/>
        <a:ext cx="4413382" cy="1500600"/>
      </dsp:txXfrm>
    </dsp:sp>
    <dsp:sp modelId="{6C761B7E-F463-47B1-A25B-33E4087D030D}">
      <dsp:nvSpPr>
        <dsp:cNvPr id="0" name=""/>
        <dsp:cNvSpPr/>
      </dsp:nvSpPr>
      <dsp:spPr>
        <a:xfrm>
          <a:off x="830983" y="1949999"/>
          <a:ext cx="1500600" cy="150060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A20B9B-01AB-40D7-BE89-5CFE6F190B4F}">
      <dsp:nvSpPr>
        <dsp:cNvPr id="0" name=""/>
        <dsp:cNvSpPr/>
      </dsp:nvSpPr>
      <dsp:spPr>
        <a:xfrm rot="10800000">
          <a:off x="1584157" y="3899999"/>
          <a:ext cx="4788532" cy="1500600"/>
        </a:xfrm>
        <a:prstGeom prst="homePlate">
          <a:avLst/>
        </a:prstGeom>
        <a:solidFill>
          <a:schemeClr val="accent6">
            <a:shade val="50000"/>
            <a:hueOff val="-66270"/>
            <a:satOff val="-3713"/>
            <a:lumOff val="28345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1723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2023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 год</a:t>
          </a:r>
        </a:p>
      </dsp:txBody>
      <dsp:txXfrm rot="10800000">
        <a:off x="1959307" y="3899999"/>
        <a:ext cx="4413382" cy="1500600"/>
      </dsp:txXfrm>
    </dsp:sp>
    <dsp:sp modelId="{37153ED4-2791-4C86-BFFD-D3F72FFD3FCF}">
      <dsp:nvSpPr>
        <dsp:cNvPr id="0" name=""/>
        <dsp:cNvSpPr/>
      </dsp:nvSpPr>
      <dsp:spPr>
        <a:xfrm>
          <a:off x="830983" y="3898540"/>
          <a:ext cx="1500600" cy="150060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ACFFB-32B5-4ABA-83B9-2E45292C7B68}">
      <dsp:nvSpPr>
        <dsp:cNvPr id="0" name=""/>
        <dsp:cNvSpPr/>
      </dsp:nvSpPr>
      <dsp:spPr>
        <a:xfrm rot="21300000">
          <a:off x="26516" y="2136568"/>
          <a:ext cx="8587926" cy="983447"/>
        </a:xfrm>
        <a:prstGeom prst="mathMinus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5">
                <a:tint val="4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5">
                <a:tint val="4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5">
                <a:tint val="4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tint val="4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5">
              <a:tint val="4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20D0F1B0-B6D0-46FF-B571-7731B7EADB87}">
      <dsp:nvSpPr>
        <dsp:cNvPr id="0" name=""/>
        <dsp:cNvSpPr/>
      </dsp:nvSpPr>
      <dsp:spPr>
        <a:xfrm>
          <a:off x="1036915" y="262829"/>
          <a:ext cx="2592288" cy="2102633"/>
        </a:xfrm>
        <a:prstGeom prst="downArrow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5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1FA1BF4-C28B-4477-A579-4E9B90B69D72}">
      <dsp:nvSpPr>
        <dsp:cNvPr id="0" name=""/>
        <dsp:cNvSpPr/>
      </dsp:nvSpPr>
      <dsp:spPr>
        <a:xfrm>
          <a:off x="3931636" y="0"/>
          <a:ext cx="4061251" cy="2207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Погашение бюджетного кредита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4 841,1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 тыс. руб.</a:t>
          </a:r>
          <a:endParaRPr lang="ru-RU" sz="2700" kern="1200" dirty="0"/>
        </a:p>
      </dsp:txBody>
      <dsp:txXfrm>
        <a:off x="3931636" y="0"/>
        <a:ext cx="4061251" cy="2207765"/>
      </dsp:txXfrm>
    </dsp:sp>
    <dsp:sp modelId="{7A27A78D-0E2C-4026-885B-2A958EA86359}">
      <dsp:nvSpPr>
        <dsp:cNvPr id="0" name=""/>
        <dsp:cNvSpPr/>
      </dsp:nvSpPr>
      <dsp:spPr>
        <a:xfrm>
          <a:off x="5011756" y="2891121"/>
          <a:ext cx="2592288" cy="2102633"/>
        </a:xfrm>
        <a:prstGeom prst="upArrow">
          <a:avLst/>
        </a:prstGeom>
        <a:gradFill rotWithShape="0">
          <a:gsLst>
            <a:gs pos="0">
              <a:schemeClr val="accent5">
                <a:hueOff val="-25795"/>
                <a:satOff val="-18503"/>
                <a:lumOff val="-9803"/>
                <a:alphaOff val="0"/>
                <a:shade val="63000"/>
              </a:schemeClr>
            </a:gs>
            <a:gs pos="30000">
              <a:schemeClr val="accent5">
                <a:hueOff val="-25795"/>
                <a:satOff val="-18503"/>
                <a:lumOff val="-9803"/>
                <a:alphaOff val="0"/>
                <a:shade val="90000"/>
                <a:satMod val="110000"/>
              </a:schemeClr>
            </a:gs>
            <a:gs pos="45000">
              <a:schemeClr val="accent5">
                <a:hueOff val="-25795"/>
                <a:satOff val="-18503"/>
                <a:lumOff val="-9803"/>
                <a:alphaOff val="0"/>
                <a:shade val="100000"/>
                <a:satMod val="118000"/>
              </a:schemeClr>
            </a:gs>
            <a:gs pos="55000">
              <a:schemeClr val="accent5">
                <a:hueOff val="-25795"/>
                <a:satOff val="-18503"/>
                <a:lumOff val="-9803"/>
                <a:alphaOff val="0"/>
                <a:shade val="100000"/>
                <a:satMod val="118000"/>
              </a:schemeClr>
            </a:gs>
            <a:gs pos="73000">
              <a:schemeClr val="accent5">
                <a:hueOff val="-25795"/>
                <a:satOff val="-18503"/>
                <a:lumOff val="-9803"/>
                <a:alphaOff val="0"/>
                <a:shade val="90000"/>
                <a:satMod val="110000"/>
              </a:schemeClr>
            </a:gs>
            <a:gs pos="100000">
              <a:schemeClr val="accent5">
                <a:hueOff val="-25795"/>
                <a:satOff val="-18503"/>
                <a:lumOff val="-9803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5">
              <a:hueOff val="-25795"/>
              <a:satOff val="-18503"/>
              <a:lumOff val="-9803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FF387B-83AC-4565-A1BF-669AAE64166B}">
      <dsp:nvSpPr>
        <dsp:cNvPr id="0" name=""/>
        <dsp:cNvSpPr/>
      </dsp:nvSpPr>
      <dsp:spPr>
        <a:xfrm>
          <a:off x="576068" y="3048818"/>
          <a:ext cx="4205257" cy="2207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Профицит бюджета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2 841,1  тыс. руб.</a:t>
          </a:r>
          <a:endParaRPr lang="ru-RU" sz="2700" kern="1200" dirty="0"/>
        </a:p>
      </dsp:txBody>
      <dsp:txXfrm>
        <a:off x="576068" y="3048818"/>
        <a:ext cx="4205257" cy="22077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169E3-0552-4AC9-A8A1-501B192EBB64}">
      <dsp:nvSpPr>
        <dsp:cNvPr id="0" name=""/>
        <dsp:cNvSpPr/>
      </dsp:nvSpPr>
      <dsp:spPr>
        <a:xfrm>
          <a:off x="6469" y="1110600"/>
          <a:ext cx="4593322" cy="1837329"/>
        </a:xfrm>
        <a:prstGeom prst="homePlate">
          <a:avLst/>
        </a:prstGeom>
        <a:gradFill rotWithShape="1">
          <a:gsLst>
            <a:gs pos="0">
              <a:schemeClr val="accent1">
                <a:shade val="63000"/>
              </a:schemeClr>
            </a:gs>
            <a:gs pos="30000">
              <a:schemeClr val="accent1">
                <a:shade val="90000"/>
                <a:satMod val="110000"/>
              </a:schemeClr>
            </a:gs>
            <a:gs pos="45000">
              <a:schemeClr val="accent1">
                <a:shade val="100000"/>
                <a:satMod val="118000"/>
              </a:schemeClr>
            </a:gs>
            <a:gs pos="55000">
              <a:schemeClr val="accent1">
                <a:shade val="100000"/>
                <a:satMod val="118000"/>
              </a:schemeClr>
            </a:gs>
            <a:gs pos="73000">
              <a:schemeClr val="accent1">
                <a:shade val="90000"/>
                <a:satMod val="110000"/>
              </a:schemeClr>
            </a:gs>
            <a:gs pos="100000">
              <a:schemeClr val="accent1"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extrusionH="50600" prstMaterial="matte">
          <a:bevelT w="0" h="0"/>
          <a:contourClr>
            <a:schemeClr val="accent1"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81356" tIns="90678" rIns="45339" bIns="9067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2020 год 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6 178,1 тыс. руб.</a:t>
          </a:r>
          <a:endParaRPr lang="ru-RU" sz="3400" kern="1200" dirty="0"/>
        </a:p>
      </dsp:txBody>
      <dsp:txXfrm>
        <a:off x="6469" y="1110600"/>
        <a:ext cx="4133990" cy="1837329"/>
      </dsp:txXfrm>
    </dsp:sp>
    <dsp:sp modelId="{05429BFC-98C9-4F8A-A306-9EC873EAFB87}">
      <dsp:nvSpPr>
        <dsp:cNvPr id="0" name=""/>
        <dsp:cNvSpPr/>
      </dsp:nvSpPr>
      <dsp:spPr>
        <a:xfrm>
          <a:off x="3681127" y="1110600"/>
          <a:ext cx="4593322" cy="1837329"/>
        </a:xfrm>
        <a:prstGeom prst="chevron">
          <a:avLst/>
        </a:prstGeom>
        <a:gradFill rotWithShape="1">
          <a:gsLst>
            <a:gs pos="0">
              <a:schemeClr val="accent1">
                <a:tint val="45000"/>
                <a:satMod val="200000"/>
              </a:schemeClr>
            </a:gs>
            <a:gs pos="30000">
              <a:schemeClr val="accent1">
                <a:tint val="61000"/>
                <a:satMod val="200000"/>
              </a:schemeClr>
            </a:gs>
            <a:gs pos="45000">
              <a:schemeClr val="accent1">
                <a:tint val="66000"/>
                <a:satMod val="200000"/>
              </a:schemeClr>
            </a:gs>
            <a:gs pos="55000">
              <a:schemeClr val="accent1">
                <a:tint val="66000"/>
                <a:satMod val="200000"/>
              </a:schemeClr>
            </a:gs>
            <a:gs pos="73000">
              <a:schemeClr val="accent1">
                <a:tint val="61000"/>
                <a:satMod val="200000"/>
              </a:schemeClr>
            </a:gs>
            <a:gs pos="100000">
              <a:schemeClr val="accent1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p3d extrusionH="506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2021 год 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6 656,7 тыс. руб.</a:t>
          </a:r>
          <a:endParaRPr lang="ru-RU" sz="3400" kern="1200" dirty="0"/>
        </a:p>
      </dsp:txBody>
      <dsp:txXfrm>
        <a:off x="4599792" y="1110600"/>
        <a:ext cx="2755993" cy="18373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169E3-0552-4AC9-A8A1-501B192EBB64}">
      <dsp:nvSpPr>
        <dsp:cNvPr id="0" name=""/>
        <dsp:cNvSpPr/>
      </dsp:nvSpPr>
      <dsp:spPr>
        <a:xfrm>
          <a:off x="288031" y="3"/>
          <a:ext cx="4513438" cy="1805375"/>
        </a:xfrm>
        <a:prstGeom prst="homePlat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1356" tIns="90678" rIns="45339" bIns="9067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288031" y="3"/>
        <a:ext cx="4062094" cy="1805375"/>
      </dsp:txXfrm>
    </dsp:sp>
    <dsp:sp modelId="{05429BFC-98C9-4F8A-A306-9EC873EAFB87}">
      <dsp:nvSpPr>
        <dsp:cNvPr id="0" name=""/>
        <dsp:cNvSpPr/>
      </dsp:nvSpPr>
      <dsp:spPr>
        <a:xfrm>
          <a:off x="3623465" y="0"/>
          <a:ext cx="4513438" cy="1805375"/>
        </a:xfrm>
        <a:prstGeom prst="chevron">
          <a:avLst/>
        </a:prstGeom>
        <a:solidFill>
          <a:schemeClr val="accent2">
            <a:shade val="50000"/>
            <a:hueOff val="106068"/>
            <a:satOff val="13171"/>
            <a:lumOff val="3671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2021 год 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235,9  </a:t>
          </a:r>
          <a:r>
            <a:rPr lang="ru-RU" sz="3400" kern="1200" dirty="0" err="1" smtClean="0"/>
            <a:t>тыс.руб</a:t>
          </a:r>
          <a:r>
            <a:rPr lang="ru-RU" sz="3400" kern="1200" dirty="0" smtClean="0"/>
            <a:t>.</a:t>
          </a:r>
          <a:endParaRPr lang="ru-RU" sz="3400" kern="1200" dirty="0"/>
        </a:p>
      </dsp:txBody>
      <dsp:txXfrm>
        <a:off x="4526153" y="0"/>
        <a:ext cx="2708063" cy="18053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743E2-1814-4D08-9F2A-A28061C2EC21}">
      <dsp:nvSpPr>
        <dsp:cNvPr id="0" name=""/>
        <dsp:cNvSpPr/>
      </dsp:nvSpPr>
      <dsp:spPr>
        <a:xfrm>
          <a:off x="45318" y="0"/>
          <a:ext cx="7661987" cy="13194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Общегосударственные вопросы</a:t>
          </a:r>
        </a:p>
      </dsp:txBody>
      <dsp:txXfrm>
        <a:off x="83964" y="38646"/>
        <a:ext cx="7584695" cy="1242166"/>
      </dsp:txXfrm>
    </dsp:sp>
    <dsp:sp modelId="{C64121F5-1525-447F-B75D-0B68BC4265F2}">
      <dsp:nvSpPr>
        <dsp:cNvPr id="0" name=""/>
        <dsp:cNvSpPr/>
      </dsp:nvSpPr>
      <dsp:spPr>
        <a:xfrm>
          <a:off x="811517" y="1319458"/>
          <a:ext cx="726535" cy="1140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0758"/>
              </a:lnTo>
              <a:lnTo>
                <a:pt x="726535" y="1140758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103FDC-4B54-458E-A4E4-1A47B88E3073}">
      <dsp:nvSpPr>
        <dsp:cNvPr id="0" name=""/>
        <dsp:cNvSpPr/>
      </dsp:nvSpPr>
      <dsp:spPr>
        <a:xfrm>
          <a:off x="1538053" y="2059042"/>
          <a:ext cx="6909379" cy="802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Резервные фонды</a:t>
          </a:r>
          <a:endParaRPr lang="ru-RU" sz="1700" kern="1200" dirty="0"/>
        </a:p>
      </dsp:txBody>
      <dsp:txXfrm>
        <a:off x="1561553" y="2082542"/>
        <a:ext cx="6862379" cy="755349"/>
      </dsp:txXfrm>
    </dsp:sp>
    <dsp:sp modelId="{55036463-29DE-4B3C-A835-844A72894B73}">
      <dsp:nvSpPr>
        <dsp:cNvPr id="0" name=""/>
        <dsp:cNvSpPr/>
      </dsp:nvSpPr>
      <dsp:spPr>
        <a:xfrm>
          <a:off x="811517" y="1319458"/>
          <a:ext cx="726535" cy="2161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1095"/>
              </a:lnTo>
              <a:lnTo>
                <a:pt x="726535" y="2161095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28DDC6-D02A-4B2E-97F5-74D45FF2BA52}">
      <dsp:nvSpPr>
        <dsp:cNvPr id="0" name=""/>
        <dsp:cNvSpPr/>
      </dsp:nvSpPr>
      <dsp:spPr>
        <a:xfrm>
          <a:off x="1538053" y="3191255"/>
          <a:ext cx="7062182" cy="5785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Расходы на обеспечение деятельности управления муниципального заказа</a:t>
          </a:r>
          <a:endParaRPr lang="ru-RU" sz="1700" kern="1200" dirty="0"/>
        </a:p>
      </dsp:txBody>
      <dsp:txXfrm>
        <a:off x="1554999" y="3208201"/>
        <a:ext cx="7028290" cy="544703"/>
      </dsp:txXfrm>
    </dsp:sp>
    <dsp:sp modelId="{AC3552D2-4BE5-4FD0-8232-0A4BE36492CE}">
      <dsp:nvSpPr>
        <dsp:cNvPr id="0" name=""/>
        <dsp:cNvSpPr/>
      </dsp:nvSpPr>
      <dsp:spPr>
        <a:xfrm>
          <a:off x="811517" y="1319458"/>
          <a:ext cx="726535" cy="3159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9364"/>
              </a:lnTo>
              <a:lnTo>
                <a:pt x="726535" y="3159364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FFC573-2B88-438D-AC12-82956D5D6FAD}">
      <dsp:nvSpPr>
        <dsp:cNvPr id="0" name=""/>
        <dsp:cNvSpPr/>
      </dsp:nvSpPr>
      <dsp:spPr>
        <a:xfrm>
          <a:off x="1538053" y="4099716"/>
          <a:ext cx="7062182" cy="7582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Расходы на обеспечение деятельности Представительного Собрания района</a:t>
          </a:r>
          <a:endParaRPr lang="ru-RU" sz="1700" kern="1200" dirty="0"/>
        </a:p>
      </dsp:txBody>
      <dsp:txXfrm>
        <a:off x="1560260" y="4121923"/>
        <a:ext cx="7017768" cy="713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0.08418</cdr:x>
      <cdr:y>0.59037</cdr:y>
    </cdr:from>
    <cdr:to>
      <cdr:x>0.23418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3169" y="216024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341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744" y="0"/>
            <a:ext cx="2945341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310CA-3DBD-4A30-B47F-8ECD9D190DDB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164"/>
            <a:ext cx="2945341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744" y="9428164"/>
            <a:ext cx="2945341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62CE7-8247-45C3-9257-830995F86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681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341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744" y="0"/>
            <a:ext cx="2945341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3566F-C162-4B3C-9C75-3057F57DBF29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6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164"/>
            <a:ext cx="2945341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744" y="9428164"/>
            <a:ext cx="2945341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65E83-3D84-46CA-8135-12E3AD659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387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65E83-3D84-46CA-8135-12E3AD65933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434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65E83-3D84-46CA-8135-12E3AD65933C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735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65E83-3D84-46CA-8135-12E3AD65933C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217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65E83-3D84-46CA-8135-12E3AD65933C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521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65E83-3D84-46CA-8135-12E3AD65933C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48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65E83-3D84-46CA-8135-12E3AD65933C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54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6F721-5F27-4D83-9DB3-67DC7637A05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306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65E83-3D84-46CA-8135-12E3AD65933C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87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65E83-3D84-46CA-8135-12E3AD65933C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66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65E83-3D84-46CA-8135-12E3AD65933C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3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65E83-3D84-46CA-8135-12E3AD65933C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65E83-3D84-46CA-8135-12E3AD65933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447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65E83-3D84-46CA-8135-12E3AD65933C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09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65E83-3D84-46CA-8135-12E3AD65933C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576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65E83-3D84-46CA-8135-12E3AD65933C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068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65E83-3D84-46CA-8135-12E3AD65933C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506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65E83-3D84-46CA-8135-12E3AD65933C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409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65E83-3D84-46CA-8135-12E3AD65933C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38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65E83-3D84-46CA-8135-12E3AD65933C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3548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65E83-3D84-46CA-8135-12E3AD65933C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132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65E83-3D84-46CA-8135-12E3AD65933C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396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65E83-3D84-46CA-8135-12E3AD65933C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333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65E83-3D84-46CA-8135-12E3AD65933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1013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65E83-3D84-46CA-8135-12E3AD65933C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167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65E83-3D84-46CA-8135-12E3AD65933C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451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65E83-3D84-46CA-8135-12E3AD65933C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6696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65E83-3D84-46CA-8135-12E3AD65933C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8012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65E83-3D84-46CA-8135-12E3AD65933C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5496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65E83-3D84-46CA-8135-12E3AD65933C}" type="slidenum">
              <a:rPr lang="ru-RU" smtClean="0">
                <a:solidFill>
                  <a:prstClr val="black"/>
                </a:solidFill>
              </a:rPr>
              <a:pPr/>
              <a:t>35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6590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65E83-3D84-46CA-8135-12E3AD65933C}" type="slidenum">
              <a:rPr lang="ru-RU" smtClean="0">
                <a:solidFill>
                  <a:prstClr val="black"/>
                </a:solidFill>
              </a:rPr>
              <a:pPr/>
              <a:t>36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8772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65E83-3D84-46CA-8135-12E3AD65933C}" type="slidenum">
              <a:rPr lang="ru-RU" smtClean="0">
                <a:solidFill>
                  <a:prstClr val="black"/>
                </a:solidFill>
              </a:rPr>
              <a:pPr/>
              <a:t>37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1605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65E83-3D84-46CA-8135-12E3AD65933C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079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65E83-3D84-46CA-8135-12E3AD65933C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45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65E83-3D84-46CA-8135-12E3AD65933C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493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65E83-3D84-46CA-8135-12E3AD65933C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294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65E83-3D84-46CA-8135-12E3AD65933C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850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65E83-3D84-46CA-8135-12E3AD65933C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699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65E83-3D84-46CA-8135-12E3AD65933C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0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540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439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6735787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031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51857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6133744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DDE9EC"/>
                </a:solidFill>
              </a:rPr>
              <a:pPr/>
              <a:t>01.12.2020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87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87935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2130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9923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7668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62302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69779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DDE9EC"/>
                </a:solidFill>
              </a:rPr>
              <a:pPr/>
              <a:t>01.12.2020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CFBAC-B4E4-4BA8-946C-53F6359F19ED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79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683202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94029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8913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77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083487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DDE9EC"/>
                </a:solidFill>
              </a:rPr>
              <a:pPr/>
              <a:t>01.12.2020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86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59071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5647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233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79495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2396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9580287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DDE9EC"/>
                </a:solidFill>
              </a:rPr>
              <a:pPr/>
              <a:t>01.12.2020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CFBAC-B4E4-4BA8-946C-53F6359F19ED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651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9544830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4353892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8255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36126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336699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DDE9EC"/>
                </a:solidFill>
              </a:rPr>
              <a:pPr/>
              <a:t>01.12.2020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11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818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037543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72377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65344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20421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1188779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DDE9EC"/>
                </a:solidFill>
              </a:rPr>
              <a:pPr/>
              <a:t>01.12.2020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CFBAC-B4E4-4BA8-946C-53F6359F19ED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02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6398687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588918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57562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4893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59569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DDE9EC"/>
                </a:solidFill>
              </a:rPr>
              <a:pPr/>
              <a:t>01.12.2020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CFBAC-B4E4-4BA8-946C-53F6359F19ED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454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DDE9EC"/>
                </a:solidFill>
              </a:rPr>
              <a:pPr/>
              <a:t>01.12.2020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271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6897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48990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07082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33332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9176910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DDE9EC"/>
                </a:solidFill>
              </a:rPr>
              <a:pPr/>
              <a:t>01.12.2020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CFBAC-B4E4-4BA8-946C-53F6359F19ED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682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6096039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524607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81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5254459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37784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4297085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DDE9EC"/>
                </a:solidFill>
              </a:rPr>
              <a:pPr/>
              <a:t>01.12.2020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10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2290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9190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4672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38037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8641149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DDE9EC"/>
                </a:solidFill>
              </a:rPr>
              <a:pPr/>
              <a:t>01.12.2020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CFBAC-B4E4-4BA8-946C-53F6359F19ED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32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96715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2974860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484000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37906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8482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1302428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DDE9EC"/>
                </a:solidFill>
              </a:rPr>
              <a:pPr/>
              <a:t>01.12.2020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096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8307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73500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5468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86944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4267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13283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DDE9EC"/>
                </a:solidFill>
              </a:rPr>
              <a:pPr/>
              <a:t>01.12.2020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CFBAC-B4E4-4BA8-946C-53F6359F19ED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946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8650275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479633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46094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7146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4805267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DDE9EC"/>
                </a:solidFill>
              </a:rPr>
              <a:pPr/>
              <a:t>01.12.2020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969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4963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98038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92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00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5340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641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DDE9EC"/>
                </a:solidFill>
              </a:rPr>
              <a:pPr/>
              <a:t>01.12.2020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285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39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15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025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038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76799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DDE9EC"/>
                </a:solidFill>
              </a:rPr>
              <a:pPr/>
              <a:t>01.12.2020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CFBAC-B4E4-4BA8-946C-53F6359F19ED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43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77851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95356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63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307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8331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24335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DDE9EC"/>
                </a:solidFill>
              </a:rPr>
              <a:pPr/>
              <a:t>01.12.2020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98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6261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24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2900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388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48912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DDE9EC"/>
                </a:solidFill>
              </a:rPr>
              <a:pPr/>
              <a:t>01.12.2020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CFBAC-B4E4-4BA8-946C-53F6359F19ED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77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22426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4247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777756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965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535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03175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DDE9EC"/>
                </a:solidFill>
              </a:rPr>
              <a:pPr/>
              <a:t>01.12.2020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947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2981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0929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017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020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6578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0944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DDE9EC"/>
                </a:solidFill>
              </a:rPr>
              <a:pPr/>
              <a:t>01.12.2020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CFBAC-B4E4-4BA8-946C-53F6359F19ED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605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515663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84118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883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3287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474587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DDE9EC"/>
                </a:solidFill>
              </a:rPr>
              <a:pPr/>
              <a:t>01.12.2020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33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889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341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65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1983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8580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199212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DDE9EC"/>
                </a:solidFill>
              </a:rPr>
              <a:pPr/>
              <a:t>01.12.2020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CFBAC-B4E4-4BA8-946C-53F6359F19ED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695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597884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888767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1562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0883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078875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DDE9EC"/>
                </a:solidFill>
              </a:rPr>
              <a:pPr/>
              <a:t>01.12.2020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769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6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4175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910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0717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175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403974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DDE9EC"/>
                </a:solidFill>
              </a:rPr>
              <a:pPr/>
              <a:t>01.12.2020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CFBAC-B4E4-4BA8-946C-53F6359F19ED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1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495334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10484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2474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3980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0249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7021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DDE9EC"/>
                </a:solidFill>
              </a:rPr>
              <a:pPr/>
              <a:t>01.12.2020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451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438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5820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351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2133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18896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DDE9EC"/>
                </a:solidFill>
              </a:rPr>
              <a:pPr/>
              <a:t>01.12.2020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CFBAC-B4E4-4BA8-946C-53F6359F19ED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285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021727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438864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90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1652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50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599470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DDE9EC"/>
                </a:solidFill>
              </a:rPr>
              <a:pPr/>
              <a:t>01.12.2020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80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360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3941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0524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8952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060215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DDE9EC"/>
                </a:solidFill>
              </a:rPr>
              <a:pPr/>
              <a:t>01.12.2020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08CFBAC-B4E4-4BA8-946C-53F6359F19ED}" type="slidenum">
              <a:rPr lang="ru-RU" smtClean="0">
                <a:solidFill>
                  <a:srgbClr val="DDE9EC"/>
                </a:solidFill>
              </a:rPr>
              <a:pPr/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83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8933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3FD4-FBF4-4458-8167-A6D7528D56DF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CFBAC-B4E4-4BA8-946C-53F6359F1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96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2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7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22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18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73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04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8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0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78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78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57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5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2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1773FD4-FBF4-4458-8167-A6D7528D56DF}" type="datetimeFigureOut">
              <a:rPr lang="ru-RU" smtClean="0">
                <a:solidFill>
                  <a:srgbClr val="464653"/>
                </a:solidFill>
              </a:rPr>
              <a:pPr/>
              <a:t>01.12.2020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8CFBAC-B4E4-4BA8-946C-53F6359F19ED}" type="slidenum">
              <a:rPr lang="ru-RU" smtClean="0">
                <a:solidFill>
                  <a:srgbClr val="464653"/>
                </a:solidFill>
              </a:rPr>
              <a:pPr/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1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7.xml"/><Relationship Id="rId5" Type="http://schemas.openxmlformats.org/officeDocument/2006/relationships/image" Target="../media/image10.png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chart" Target="../charts/chart9.xm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3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5.xml"/></Relationships>
</file>

<file path=ppt/slides/_rels/slide16.xml.rels><?xml version="1.0" encoding="UTF-8" standalone="yes" ?><Relationships xmlns="http://schemas.openxmlformats.org/package/2006/relationships"><Relationship Id="rId8" Target="../media/image30.png" Type="http://schemas.openxmlformats.org/officeDocument/2006/relationships/image"/><Relationship Id="rId3" Target="../media/image31.jpeg" Type="http://schemas.openxmlformats.org/officeDocument/2006/relationships/image"/><Relationship Id="rId7" Target="../media/image27.jpeg" Type="http://schemas.openxmlformats.org/officeDocument/2006/relationships/image"/><Relationship Id="rId2" Target="../notesSlides/notesSlide16.xml" Type="http://schemas.openxmlformats.org/officeDocument/2006/relationships/notesSlide"/><Relationship Id="rId1" Target="../slideLayouts/slideLayout157.xml" Type="http://schemas.openxmlformats.org/officeDocument/2006/relationships/slideLayout"/><Relationship Id="rId6" Target="../media/image34.jpeg" Type="http://schemas.openxmlformats.org/officeDocument/2006/relationships/image"/><Relationship Id="rId5" Target="../media/image33.jpeg" Type="http://schemas.openxmlformats.org/officeDocument/2006/relationships/image"/><Relationship Id="rId4" Target="../media/image32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8" Target="../media/image38.jpg" Type="http://schemas.openxmlformats.org/officeDocument/2006/relationships/image"/><Relationship Id="rId3" Target="../charts/chart14.xml" Type="http://schemas.openxmlformats.org/officeDocument/2006/relationships/chart"/><Relationship Id="rId7" Target="../media/image37.jpg" Type="http://schemas.openxmlformats.org/officeDocument/2006/relationships/image"/><Relationship Id="rId12" Target="../media/image41.jpeg" Type="http://schemas.openxmlformats.org/officeDocument/2006/relationships/image"/><Relationship Id="rId2" Target="../notesSlides/notesSlide17.xml" Type="http://schemas.openxmlformats.org/officeDocument/2006/relationships/notesSlide"/><Relationship Id="rId1" Target="../slideLayouts/slideLayout169.xml" Type="http://schemas.openxmlformats.org/officeDocument/2006/relationships/slideLayout"/><Relationship Id="rId6" Target="../media/image36.png" Type="http://schemas.openxmlformats.org/officeDocument/2006/relationships/image"/><Relationship Id="rId11" Target="../media/image40.jpeg" Type="http://schemas.openxmlformats.org/officeDocument/2006/relationships/image"/><Relationship Id="rId5" Target="../media/image35.jpg" Type="http://schemas.openxmlformats.org/officeDocument/2006/relationships/image"/><Relationship Id="rId10" Target="../media/image30.png" Type="http://schemas.openxmlformats.org/officeDocument/2006/relationships/image"/><Relationship Id="rId4" Target="../charts/chart15.xml" Type="http://schemas.openxmlformats.org/officeDocument/2006/relationships/chart"/><Relationship Id="rId9" Target="../media/image39.jpeg" Type="http://schemas.openxmlformats.org/officeDocument/2006/relationships/image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9.xml"/></Relationships>
</file>

<file path=ppt/slides/_rels/slide2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6.jpeg" Type="http://schemas.openxmlformats.org/officeDocument/2006/relationships/image"/><Relationship Id="rId4" Target="../media/image5.png" Type="http://schemas.openxmlformats.org/officeDocument/2006/relationships/image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30.png"/><Relationship Id="rId3" Type="http://schemas.openxmlformats.org/officeDocument/2006/relationships/image" Target="../media/image42.jpg"/><Relationship Id="rId7" Type="http://schemas.openxmlformats.org/officeDocument/2006/relationships/diagramData" Target="../diagrams/data3.xml"/><Relationship Id="rId12" Type="http://schemas.openxmlformats.org/officeDocument/2006/relationships/chart" Target="../charts/chart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9.xml"/><Relationship Id="rId6" Type="http://schemas.openxmlformats.org/officeDocument/2006/relationships/image" Target="../media/image45.jpg"/><Relationship Id="rId11" Type="http://schemas.microsoft.com/office/2007/relationships/diagramDrawing" Target="../diagrams/drawing3.xml"/><Relationship Id="rId5" Type="http://schemas.openxmlformats.org/officeDocument/2006/relationships/image" Target="../media/image44.jpg"/><Relationship Id="rId10" Type="http://schemas.openxmlformats.org/officeDocument/2006/relationships/diagramColors" Target="../diagrams/colors3.xml"/><Relationship Id="rId4" Type="http://schemas.openxmlformats.org/officeDocument/2006/relationships/image" Target="../media/image43.jpg"/><Relationship Id="rId9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6.jp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9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30.png"/><Relationship Id="rId4" Type="http://schemas.openxmlformats.org/officeDocument/2006/relationships/image" Target="../media/image7.jpg"/><Relationship Id="rId9" Type="http://schemas.microsoft.com/office/2007/relationships/diagramDrawing" Target="../diagrams/drawing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9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 ?><Relationships xmlns="http://schemas.openxmlformats.org/package/2006/relationships"><Relationship Id="rId3" Target="../media/image51.jpeg" Type="http://schemas.openxmlformats.org/officeDocument/2006/relationships/image"/><Relationship Id="rId2" Target="../notesSlides/notesSlide23.xml" Type="http://schemas.openxmlformats.org/officeDocument/2006/relationships/notesSlide"/><Relationship Id="rId1" Target="../slideLayouts/slideLayout169.xml" Type="http://schemas.openxmlformats.org/officeDocument/2006/relationships/slideLayout"/><Relationship Id="rId6" Target="../media/image30.png" Type="http://schemas.openxmlformats.org/officeDocument/2006/relationships/image"/><Relationship Id="rId5" Target="../media/image53.jpeg" Type="http://schemas.openxmlformats.org/officeDocument/2006/relationships/image"/><Relationship Id="rId4" Target="../media/image52.jpeg" Type="http://schemas.openxmlformats.org/officeDocument/2006/relationships/image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9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58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9.xml"/><Relationship Id="rId4" Type="http://schemas.openxmlformats.org/officeDocument/2006/relationships/image" Target="../media/image8.jpg"/></Relationships>
</file>

<file path=ppt/slides/_rels/slide27.xml.rels><?xml version="1.0" encoding="UTF-8" standalone="yes" ?><Relationships xmlns="http://schemas.openxmlformats.org/package/2006/relationships"><Relationship Id="rId8" Target="../media/image59.jpg" Type="http://schemas.openxmlformats.org/officeDocument/2006/relationships/image"/><Relationship Id="rId3" Target="../diagrams/data6.xml" Type="http://schemas.openxmlformats.org/officeDocument/2006/relationships/diagramData"/><Relationship Id="rId7" Target="../diagrams/drawing6.xml" Type="http://schemas.microsoft.com/office/2007/relationships/diagramDrawing"/><Relationship Id="rId2" Target="../notesSlides/notesSlide27.xml" Type="http://schemas.openxmlformats.org/officeDocument/2006/relationships/notesSlide"/><Relationship Id="rId1" Target="../slideLayouts/slideLayout169.xml" Type="http://schemas.openxmlformats.org/officeDocument/2006/relationships/slideLayout"/><Relationship Id="rId6" Target="../diagrams/colors6.xml" Type="http://schemas.openxmlformats.org/officeDocument/2006/relationships/diagramColors"/><Relationship Id="rId11" Target="../media/image40.jpeg" Type="http://schemas.openxmlformats.org/officeDocument/2006/relationships/image"/><Relationship Id="rId5" Target="../diagrams/quickStyle6.xml" Type="http://schemas.openxmlformats.org/officeDocument/2006/relationships/diagramQuickStyle"/><Relationship Id="rId10" Target="../media/image30.png" Type="http://schemas.openxmlformats.org/officeDocument/2006/relationships/image"/><Relationship Id="rId4" Target="../diagrams/layout6.xml" Type="http://schemas.openxmlformats.org/officeDocument/2006/relationships/diagramLayout"/><Relationship Id="rId9" Target="../media/image60.JPG" Type="http://schemas.openxmlformats.org/officeDocument/2006/relationships/image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6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9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9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3.xml"/><Relationship Id="rId5" Type="http://schemas.openxmlformats.org/officeDocument/2006/relationships/image" Target="../media/image30.png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9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9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9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9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9.xml"/><Relationship Id="rId4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9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finupr03@vologda.ru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 ?><Relationships xmlns="http://schemas.openxmlformats.org/package/2006/relationships"><Relationship Id="rId8" Target="../media/image29.jpg" Type="http://schemas.openxmlformats.org/officeDocument/2006/relationships/image"/><Relationship Id="rId3" Target="../media/image24.jpeg" Type="http://schemas.openxmlformats.org/officeDocument/2006/relationships/image"/><Relationship Id="rId7" Target="../media/image28.pn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13.xml" Type="http://schemas.openxmlformats.org/officeDocument/2006/relationships/slideLayout"/><Relationship Id="rId6" Target="../media/image27.jpeg" Type="http://schemas.openxmlformats.org/officeDocument/2006/relationships/image"/><Relationship Id="rId5" Target="../media/image26.jpeg" Type="http://schemas.openxmlformats.org/officeDocument/2006/relationships/image"/><Relationship Id="rId4" Target="../media/image25.jp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Relationship Id="rId5" Type="http://schemas.openxmlformats.org/officeDocument/2006/relationships/chart" Target="../charts/char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город\Озеро-канал\DSC017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496944" cy="23762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1F497D"/>
                </a:solidFill>
                <a:latin typeface="Cambria Math" pitchFamily="18" charset="0"/>
                <a:ea typeface="Cambria Math" pitchFamily="18" charset="0"/>
              </a:rPr>
              <a:t>Бюджет для граждан </a:t>
            </a:r>
            <a:br>
              <a:rPr lang="ru-RU" b="1" dirty="0">
                <a:solidFill>
                  <a:srgbClr val="1F497D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800" b="1" dirty="0">
                <a:solidFill>
                  <a:srgbClr val="1F497D"/>
                </a:solidFill>
                <a:latin typeface="Cambria Math" pitchFamily="18" charset="0"/>
                <a:ea typeface="Cambria Math" pitchFamily="18" charset="0"/>
              </a:rPr>
              <a:t>к проекту  решения  Представительного  Собрания района  «О районном бюджете на </a:t>
            </a:r>
            <a:r>
              <a:rPr lang="ru-RU" sz="2800" b="1" dirty="0" smtClean="0">
                <a:solidFill>
                  <a:srgbClr val="1F497D"/>
                </a:solidFill>
                <a:latin typeface="Cambria Math" pitchFamily="18" charset="0"/>
                <a:ea typeface="Cambria Math" pitchFamily="18" charset="0"/>
              </a:rPr>
              <a:t>2021 </a:t>
            </a:r>
            <a:r>
              <a:rPr lang="ru-RU" sz="2800" b="1" dirty="0">
                <a:solidFill>
                  <a:srgbClr val="1F497D"/>
                </a:solidFill>
                <a:latin typeface="Cambria Math" pitchFamily="18" charset="0"/>
                <a:ea typeface="Cambria Math" pitchFamily="18" charset="0"/>
              </a:rPr>
              <a:t>год </a:t>
            </a:r>
            <a:r>
              <a:rPr lang="ru-RU" sz="2800" b="1" dirty="0" smtClean="0">
                <a:solidFill>
                  <a:srgbClr val="1F497D"/>
                </a:solidFill>
                <a:latin typeface="Cambria Math" pitchFamily="18" charset="0"/>
                <a:ea typeface="Cambria Math" pitchFamily="18" charset="0"/>
              </a:rPr>
              <a:t>и </a:t>
            </a:r>
            <a:r>
              <a:rPr lang="ru-RU" sz="2800" b="1" dirty="0">
                <a:solidFill>
                  <a:srgbClr val="1F497D"/>
                </a:solidFill>
                <a:latin typeface="Cambria Math" pitchFamily="18" charset="0"/>
                <a:ea typeface="Cambria Math" pitchFamily="18" charset="0"/>
              </a:rPr>
              <a:t>плановый период </a:t>
            </a:r>
            <a:r>
              <a:rPr lang="ru-RU" sz="2800" b="1" dirty="0" smtClean="0">
                <a:solidFill>
                  <a:srgbClr val="1F497D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2800" b="1" dirty="0" smtClean="0">
                <a:solidFill>
                  <a:srgbClr val="1F497D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800" b="1" dirty="0" smtClean="0">
                <a:solidFill>
                  <a:srgbClr val="1F497D"/>
                </a:solidFill>
                <a:latin typeface="Cambria Math" pitchFamily="18" charset="0"/>
                <a:ea typeface="Cambria Math" pitchFamily="18" charset="0"/>
              </a:rPr>
              <a:t>2022-2023 </a:t>
            </a:r>
            <a:r>
              <a:rPr lang="ru-RU" sz="2800" b="1" dirty="0">
                <a:solidFill>
                  <a:srgbClr val="1F497D"/>
                </a:solidFill>
                <a:latin typeface="Cambria Math" pitchFamily="18" charset="0"/>
                <a:ea typeface="Cambria Math" pitchFamily="18" charset="0"/>
              </a:rPr>
              <a:t>годов»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6" name="Picture 2" descr="E:\Хансен С.В\презентации\belozerskiy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1" y="6734"/>
            <a:ext cx="1451926" cy="198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84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228600"/>
            <a:ext cx="778720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</a:rPr>
              <a:t>Единый сельскохозяйственный налог. Налог,  </a:t>
            </a:r>
            <a:r>
              <a:rPr lang="ru-RU" sz="2400" b="1" dirty="0">
                <a:ln w="3175">
                  <a:noFill/>
                </a:ln>
                <a:solidFill>
                  <a:srgbClr val="002060"/>
                </a:solidFill>
              </a:rPr>
              <a:t>взимаемый в связи с применением </a:t>
            </a:r>
            <a: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</a:rPr>
              <a:t>патентной системы </a:t>
            </a:r>
            <a:r>
              <a:rPr lang="ru-RU" sz="2400" b="1" dirty="0">
                <a:ln w="3175">
                  <a:noFill/>
                </a:ln>
                <a:solidFill>
                  <a:srgbClr val="002060"/>
                </a:solidFill>
              </a:rPr>
              <a:t>налогообложения (</a:t>
            </a:r>
            <a:r>
              <a:rPr lang="ru-RU" sz="2400" b="1" dirty="0" err="1">
                <a:ln w="3175">
                  <a:noFill/>
                </a:ln>
                <a:solidFill>
                  <a:srgbClr val="002060"/>
                </a:solidFill>
              </a:rPr>
              <a:t>тыс.руб</a:t>
            </a:r>
            <a:r>
              <a:rPr lang="ru-RU" sz="2400" b="1" dirty="0">
                <a:ln w="3175">
                  <a:noFill/>
                </a:ln>
                <a:solidFill>
                  <a:srgbClr val="002060"/>
                </a:solidFill>
              </a:rPr>
              <a:t>.)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65252233"/>
              </p:ext>
            </p:extLst>
          </p:nvPr>
        </p:nvGraphicFramePr>
        <p:xfrm>
          <a:off x="457200" y="1219200"/>
          <a:ext cx="4041775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74548094"/>
              </p:ext>
            </p:extLst>
          </p:nvPr>
        </p:nvGraphicFramePr>
        <p:xfrm>
          <a:off x="4632325" y="1216025"/>
          <a:ext cx="4041775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" y="0"/>
            <a:ext cx="738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11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750696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</a:rPr>
              <a:t>Государственная  пошлина (</a:t>
            </a:r>
            <a:r>
              <a:rPr lang="ru-RU" sz="2400" b="1" dirty="0" err="1" smtClean="0">
                <a:ln w="3175">
                  <a:noFill/>
                </a:ln>
                <a:solidFill>
                  <a:srgbClr val="002060"/>
                </a:solidFill>
              </a:rPr>
              <a:t>тыс.руб</a:t>
            </a:r>
            <a:r>
              <a:rPr lang="ru-RU" sz="2400" b="1" dirty="0">
                <a:ln w="3175">
                  <a:noFill/>
                </a:ln>
                <a:solidFill>
                  <a:srgbClr val="002060"/>
                </a:solidFill>
              </a:rPr>
              <a:t>.)</a:t>
            </a:r>
            <a:endParaRPr lang="ru-RU" sz="32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0930182"/>
              </p:ext>
            </p:extLst>
          </p:nvPr>
        </p:nvGraphicFramePr>
        <p:xfrm>
          <a:off x="0" y="1196752"/>
          <a:ext cx="896448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783"/>
            <a:ext cx="738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850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3"/>
            <a:ext cx="7822704" cy="86409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</a:rPr>
            </a:br>
            <a:r>
              <a:rPr lang="ru-RU" sz="2400" b="1" dirty="0">
                <a:ln w="3175">
                  <a:noFill/>
                </a:ln>
                <a:solidFill>
                  <a:srgbClr val="002060"/>
                </a:solidFill>
              </a:rPr>
              <a:t/>
            </a:r>
            <a:br>
              <a:rPr lang="ru-RU" sz="2400" b="1" dirty="0">
                <a:ln w="3175">
                  <a:noFill/>
                </a:ln>
                <a:solidFill>
                  <a:srgbClr val="002060"/>
                </a:solidFill>
              </a:rPr>
            </a:br>
            <a: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</a:rPr>
            </a:br>
            <a:r>
              <a:rPr lang="ru-RU" sz="2400" b="1" dirty="0">
                <a:ln w="3175">
                  <a:noFill/>
                </a:ln>
                <a:solidFill>
                  <a:srgbClr val="002060"/>
                </a:solidFill>
              </a:rPr>
              <a:t/>
            </a:r>
            <a:br>
              <a:rPr lang="ru-RU" sz="2400" b="1" dirty="0">
                <a:ln w="3175">
                  <a:noFill/>
                </a:ln>
                <a:solidFill>
                  <a:srgbClr val="002060"/>
                </a:solidFill>
              </a:rPr>
            </a:br>
            <a: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</a:rPr>
            </a:br>
            <a:r>
              <a:rPr lang="ru-RU" sz="2400" b="1" dirty="0">
                <a:ln w="3175">
                  <a:noFill/>
                </a:ln>
                <a:solidFill>
                  <a:srgbClr val="002060"/>
                </a:solidFill>
              </a:rPr>
              <a:t/>
            </a:r>
            <a:br>
              <a:rPr lang="ru-RU" sz="2400" b="1" dirty="0">
                <a:ln w="3175">
                  <a:noFill/>
                </a:ln>
                <a:solidFill>
                  <a:srgbClr val="002060"/>
                </a:solidFill>
              </a:rPr>
            </a:br>
            <a: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</a:rPr>
            </a:br>
            <a:r>
              <a:rPr lang="ru-RU" sz="2400" b="1" dirty="0">
                <a:ln w="3175">
                  <a:noFill/>
                </a:ln>
                <a:solidFill>
                  <a:srgbClr val="002060"/>
                </a:solidFill>
              </a:rPr>
              <a:t/>
            </a:r>
            <a:br>
              <a:rPr lang="ru-RU" sz="2400" b="1" dirty="0">
                <a:ln w="3175">
                  <a:noFill/>
                </a:ln>
                <a:solidFill>
                  <a:srgbClr val="002060"/>
                </a:solidFill>
              </a:rPr>
            </a:br>
            <a: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</a:rPr>
            </a:br>
            <a:r>
              <a:rPr lang="ru-RU" sz="2400" b="1" dirty="0">
                <a:ln w="3175">
                  <a:noFill/>
                </a:ln>
                <a:solidFill>
                  <a:srgbClr val="002060"/>
                </a:solidFill>
              </a:rPr>
              <a:t/>
            </a:r>
            <a:br>
              <a:rPr lang="ru-RU" sz="2400" b="1" dirty="0">
                <a:ln w="3175">
                  <a:noFill/>
                </a:ln>
                <a:solidFill>
                  <a:srgbClr val="002060"/>
                </a:solidFill>
              </a:rPr>
            </a:br>
            <a: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</a:rPr>
            </a:br>
            <a:r>
              <a:rPr lang="ru-RU" sz="2400" b="1" dirty="0">
                <a:ln w="3175">
                  <a:noFill/>
                </a:ln>
                <a:solidFill>
                  <a:srgbClr val="002060"/>
                </a:solidFill>
              </a:rPr>
              <a:t/>
            </a:r>
            <a:br>
              <a:rPr lang="ru-RU" sz="2400" b="1" dirty="0">
                <a:ln w="3175">
                  <a:noFill/>
                </a:ln>
                <a:solidFill>
                  <a:srgbClr val="002060"/>
                </a:solidFill>
              </a:rPr>
            </a:br>
            <a: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</a:rPr>
            </a:br>
            <a:r>
              <a:rPr lang="ru-RU" sz="2400" b="1" dirty="0">
                <a:ln w="3175">
                  <a:noFill/>
                </a:ln>
                <a:solidFill>
                  <a:srgbClr val="002060"/>
                </a:solidFill>
              </a:rPr>
              <a:t/>
            </a:r>
            <a:br>
              <a:rPr lang="ru-RU" sz="2400" b="1" dirty="0">
                <a:ln w="3175">
                  <a:noFill/>
                </a:ln>
                <a:solidFill>
                  <a:srgbClr val="002060"/>
                </a:solidFill>
              </a:rPr>
            </a:br>
            <a: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</a:rPr>
            </a:br>
            <a:r>
              <a:rPr lang="ru-RU" sz="2400" b="1" dirty="0">
                <a:ln w="3175">
                  <a:noFill/>
                </a:ln>
                <a:solidFill>
                  <a:srgbClr val="002060"/>
                </a:solidFill>
              </a:rPr>
              <a:t/>
            </a:r>
            <a:br>
              <a:rPr lang="ru-RU" sz="2400" b="1" dirty="0">
                <a:ln w="3175">
                  <a:noFill/>
                </a:ln>
                <a:solidFill>
                  <a:srgbClr val="002060"/>
                </a:solidFill>
              </a:rPr>
            </a:br>
            <a: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</a:rPr>
            </a:br>
            <a:r>
              <a:rPr lang="ru-RU" sz="2400" b="1" dirty="0">
                <a:ln w="3175">
                  <a:noFill/>
                </a:ln>
                <a:solidFill>
                  <a:srgbClr val="002060"/>
                </a:solidFill>
              </a:rPr>
              <a:t/>
            </a:r>
            <a:br>
              <a:rPr lang="ru-RU" sz="2400" b="1" dirty="0">
                <a:ln w="3175">
                  <a:noFill/>
                </a:ln>
                <a:solidFill>
                  <a:srgbClr val="002060"/>
                </a:solidFill>
              </a:rPr>
            </a:br>
            <a: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</a:rPr>
            </a:br>
            <a:r>
              <a:rPr lang="ru-RU" sz="2400" b="1" dirty="0">
                <a:ln w="3175">
                  <a:noFill/>
                </a:ln>
                <a:solidFill>
                  <a:srgbClr val="002060"/>
                </a:solidFill>
              </a:rPr>
              <a:t/>
            </a:r>
            <a:br>
              <a:rPr lang="ru-RU" sz="2400" b="1" dirty="0">
                <a:ln w="3175">
                  <a:noFill/>
                </a:ln>
                <a:solidFill>
                  <a:srgbClr val="002060"/>
                </a:solidFill>
              </a:rPr>
            </a:br>
            <a: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</a:rPr>
            </a:br>
            <a:r>
              <a:rPr lang="ru-RU" sz="2400" b="1" dirty="0">
                <a:ln w="3175">
                  <a:noFill/>
                </a:ln>
                <a:solidFill>
                  <a:srgbClr val="002060"/>
                </a:solidFill>
              </a:rPr>
              <a:t/>
            </a:r>
            <a:br>
              <a:rPr lang="ru-RU" sz="2400" b="1" dirty="0">
                <a:ln w="3175">
                  <a:noFill/>
                </a:ln>
                <a:solidFill>
                  <a:srgbClr val="002060"/>
                </a:solidFill>
              </a:rPr>
            </a:br>
            <a: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</a:rPr>
            </a:br>
            <a:r>
              <a:rPr lang="ru-RU" sz="2400" b="1" dirty="0">
                <a:ln w="3175">
                  <a:noFill/>
                </a:ln>
                <a:solidFill>
                  <a:srgbClr val="002060"/>
                </a:solidFill>
              </a:rPr>
              <a:t/>
            </a:r>
            <a:br>
              <a:rPr lang="ru-RU" sz="2400" b="1" dirty="0">
                <a:ln w="3175">
                  <a:noFill/>
                </a:ln>
                <a:solidFill>
                  <a:srgbClr val="002060"/>
                </a:solidFill>
              </a:rPr>
            </a:br>
            <a: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</a:rPr>
            </a:br>
            <a: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</a:rPr>
            </a:br>
            <a:r>
              <a:rPr lang="ru-RU" sz="2400" b="1" dirty="0">
                <a:ln w="3175">
                  <a:noFill/>
                </a:ln>
                <a:solidFill>
                  <a:srgbClr val="002060"/>
                </a:solidFill>
              </a:rPr>
              <a:t/>
            </a:r>
            <a:br>
              <a:rPr lang="ru-RU" sz="2400" b="1" dirty="0">
                <a:ln w="3175">
                  <a:noFill/>
                </a:ln>
                <a:solidFill>
                  <a:srgbClr val="002060"/>
                </a:solidFill>
              </a:rPr>
            </a:br>
            <a: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</a:rPr>
            </a:br>
            <a: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</a:rPr>
              <a:t>Доходы от использования и реализации имущества(</a:t>
            </a:r>
            <a:r>
              <a:rPr lang="ru-RU" sz="2400" b="1" dirty="0" err="1" smtClean="0">
                <a:ln w="3175">
                  <a:noFill/>
                </a:ln>
                <a:solidFill>
                  <a:srgbClr val="002060"/>
                </a:solidFill>
              </a:rPr>
              <a:t>тыс.руб</a:t>
            </a:r>
            <a: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</a:rPr>
              <a:t>.)</a:t>
            </a:r>
            <a:endParaRPr lang="ru-RU" sz="28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98644712"/>
              </p:ext>
            </p:extLst>
          </p:nvPr>
        </p:nvGraphicFramePr>
        <p:xfrm>
          <a:off x="107504" y="1124744"/>
          <a:ext cx="892899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370423"/>
              </p:ext>
            </p:extLst>
          </p:nvPr>
        </p:nvGraphicFramePr>
        <p:xfrm>
          <a:off x="179512" y="980728"/>
          <a:ext cx="8784976" cy="5687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1152128"/>
                <a:gridCol w="1296144"/>
                <a:gridCol w="1152128"/>
                <a:gridCol w="1080120"/>
              </a:tblGrid>
              <a:tr h="56990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r>
                        <a:rPr lang="ru-RU" sz="1600" baseline="0" dirty="0" smtClean="0"/>
                        <a:t> доходного источника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 ожидаем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600" baseline="0" dirty="0" smtClean="0"/>
                        <a:t>2021 год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1600" dirty="0" smtClean="0"/>
                        <a:t>план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2022</a:t>
                      </a:r>
                      <a:r>
                        <a:rPr lang="ru-RU" sz="1600" baseline="0" dirty="0" smtClean="0"/>
                        <a:t> год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план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2023год</a:t>
                      </a:r>
                    </a:p>
                    <a:p>
                      <a:pPr algn="ctr"/>
                      <a:r>
                        <a:rPr lang="ru-RU" sz="1600" dirty="0" smtClean="0"/>
                        <a:t>план</a:t>
                      </a:r>
                      <a:endParaRPr lang="ru-RU" sz="1600" dirty="0"/>
                    </a:p>
                  </a:txBody>
                  <a:tcPr/>
                </a:tc>
              </a:tr>
              <a:tr h="84734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Арендная плата за земельные участки, средства от продажи прав на заключение договоров аренды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2</a:t>
                      </a:r>
                      <a:r>
                        <a:rPr lang="ru-RU" sz="1600" baseline="0" dirty="0" smtClean="0"/>
                        <a:t> 395</a:t>
                      </a:r>
                      <a:r>
                        <a:rPr lang="ru-RU" sz="1600" dirty="0" smtClean="0"/>
                        <a:t>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2 421,0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2 421,0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2 421,0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629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Арендная плата,  а также средства от продажи права на</a:t>
                      </a:r>
                      <a:r>
                        <a:rPr lang="ru-RU" sz="1600" baseline="0" dirty="0" smtClean="0"/>
                        <a:t> заключение договоров аренды за земли в собственности муниципальных районов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111,6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110,0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110,0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110,0</a:t>
                      </a:r>
                      <a:endParaRPr lang="ru-RU" sz="1600" dirty="0"/>
                    </a:p>
                  </a:txBody>
                  <a:tcPr/>
                </a:tc>
              </a:tr>
              <a:tr h="6335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Аренда имущества, находящегося  в оперативном управлении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680,0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350,0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350,0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350,0</a:t>
                      </a:r>
                      <a:endParaRPr lang="ru-RU" sz="1600" dirty="0"/>
                    </a:p>
                  </a:txBody>
                  <a:tcPr/>
                </a:tc>
              </a:tr>
              <a:tr h="37663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Аренда имущества казны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520,0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639,0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505,0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404,0</a:t>
                      </a:r>
                      <a:endParaRPr lang="ru-RU" sz="1600" dirty="0"/>
                    </a:p>
                  </a:txBody>
                  <a:tcPr/>
                </a:tc>
              </a:tr>
              <a:tr h="6077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Прочие поступления от использования имущества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387,5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386,0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386,0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386,0</a:t>
                      </a:r>
                      <a:endParaRPr lang="ru-RU" sz="1600" dirty="0"/>
                    </a:p>
                  </a:txBody>
                  <a:tcPr/>
                </a:tc>
              </a:tr>
              <a:tr h="37663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Реализация имущества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1657,5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545,0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634,0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635,0</a:t>
                      </a:r>
                      <a:endParaRPr lang="ru-RU" sz="1600" dirty="0"/>
                    </a:p>
                  </a:txBody>
                  <a:tcPr/>
                </a:tc>
              </a:tr>
              <a:tr h="80986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Реализация земельных  участков, государственная собственность на которые не разграничена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600,0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319,0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319,0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319,0</a:t>
                      </a:r>
                      <a:endParaRPr lang="ru-RU" sz="1600" dirty="0"/>
                    </a:p>
                  </a:txBody>
                  <a:tcPr/>
                </a:tc>
              </a:tr>
              <a:tr h="37663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ИТОГО: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6 351,6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4 770,0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4 725,0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4 625,0</a:t>
                      </a:r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4" y="19919"/>
            <a:ext cx="738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303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24463"/>
            <a:ext cx="7947992" cy="1268787"/>
          </a:xfr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  <a:latin typeface="Cambria"/>
                <a:ea typeface="+mj-ea"/>
                <a:cs typeface="+mj-cs"/>
              </a:rPr>
              <a:t>Основные направления межведомственного взаимодействия в целях укрепления доходной </a:t>
            </a:r>
            <a:b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  <a:latin typeface="Cambria"/>
                <a:ea typeface="+mj-ea"/>
                <a:cs typeface="+mj-cs"/>
              </a:rPr>
            </a:br>
            <a: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  <a:latin typeface="Cambria"/>
                <a:ea typeface="+mj-ea"/>
                <a:cs typeface="+mj-cs"/>
              </a:rPr>
              <a:t>базы бюджета</a:t>
            </a:r>
            <a:endParaRPr lang="ru-RU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lvl="0" indent="-514350">
              <a:buClr>
                <a:srgbClr val="4F81BD"/>
              </a:buClr>
              <a:buFont typeface="+mj-lt"/>
              <a:buAutoNum type="arabicPeriod"/>
            </a:pPr>
            <a:r>
              <a:rPr lang="ru-RU" sz="1800" dirty="0">
                <a:solidFill>
                  <a:srgbClr val="1F497D"/>
                </a:solidFill>
              </a:rPr>
              <a:t>Принятие мер по сокращению задолженности по платежам в бюджет</a:t>
            </a:r>
          </a:p>
          <a:p>
            <a:pPr marL="514350" lvl="0" indent="-514350">
              <a:buClr>
                <a:srgbClr val="4F81BD"/>
              </a:buClr>
              <a:buFont typeface="+mj-lt"/>
              <a:buAutoNum type="arabicPeriod"/>
            </a:pPr>
            <a:r>
              <a:rPr lang="ru-RU" sz="1800" dirty="0">
                <a:solidFill>
                  <a:srgbClr val="1F497D"/>
                </a:solidFill>
              </a:rPr>
              <a:t>Выявление неиспользованных резервов роста налоговой базы</a:t>
            </a:r>
          </a:p>
          <a:p>
            <a:pPr marL="514350" lvl="0" indent="-514350">
              <a:buClr>
                <a:srgbClr val="4F81BD"/>
              </a:buClr>
              <a:buFont typeface="+mj-lt"/>
              <a:buAutoNum type="arabicPeriod"/>
            </a:pPr>
            <a:r>
              <a:rPr lang="ru-RU" sz="1800" dirty="0">
                <a:solidFill>
                  <a:srgbClr val="1F497D"/>
                </a:solidFill>
              </a:rPr>
              <a:t>Легализация доходов, прибыли физических и юридических лиц</a:t>
            </a:r>
          </a:p>
          <a:p>
            <a:pPr marL="514350" lvl="0" indent="-514350">
              <a:buClr>
                <a:srgbClr val="4F81BD"/>
              </a:buClr>
              <a:buFont typeface="+mj-lt"/>
              <a:buAutoNum type="arabicPeriod"/>
            </a:pPr>
            <a:r>
              <a:rPr lang="ru-RU" sz="1800" dirty="0">
                <a:solidFill>
                  <a:srgbClr val="1F497D"/>
                </a:solidFill>
              </a:rPr>
              <a:t>Выработка мер по увеличению отдачи в отдельных секторах экономики</a:t>
            </a:r>
          </a:p>
          <a:p>
            <a:pPr marL="514350" lvl="0" indent="-514350">
              <a:buClr>
                <a:srgbClr val="4F81BD"/>
              </a:buClr>
              <a:buFont typeface="+mj-lt"/>
              <a:buAutoNum type="arabicPeriod"/>
            </a:pPr>
            <a:r>
              <a:rPr lang="ru-RU" sz="1800" dirty="0">
                <a:solidFill>
                  <a:srgbClr val="1F497D"/>
                </a:solidFill>
              </a:rPr>
              <a:t>Разработка Планов мероприятий (дорожных карт) совместных действий  Межрайонной ИФНС №5 и отделением ССП по решению проблемных вопросов собираемости налогов.</a:t>
            </a:r>
          </a:p>
          <a:p>
            <a:pPr marL="0" lvl="0" indent="0" algn="ctr">
              <a:buClr>
                <a:srgbClr val="4F81BD"/>
              </a:buClr>
              <a:buNone/>
            </a:pPr>
            <a:r>
              <a:rPr lang="ru-RU" sz="2000" i="1" dirty="0">
                <a:solidFill>
                  <a:srgbClr val="1F497D">
                    <a:lumMod val="75000"/>
                  </a:srgbClr>
                </a:solidFill>
              </a:rPr>
              <a:t>БЮДЖЕТНЫЙ  </a:t>
            </a:r>
            <a:r>
              <a:rPr lang="ru-RU" sz="2000" i="1" dirty="0" smtClean="0">
                <a:solidFill>
                  <a:srgbClr val="1F497D">
                    <a:lumMod val="75000"/>
                  </a:srgbClr>
                </a:solidFill>
              </a:rPr>
              <a:t>ЭФФЕКТ </a:t>
            </a:r>
          </a:p>
          <a:p>
            <a:pPr marL="0" lvl="0" indent="0" algn="ctr">
              <a:buClr>
                <a:srgbClr val="4F81BD"/>
              </a:buClr>
              <a:buNone/>
            </a:pPr>
            <a:r>
              <a:rPr lang="ru-RU" sz="2000" i="1" dirty="0" smtClean="0">
                <a:solidFill>
                  <a:srgbClr val="1F497D">
                    <a:lumMod val="75000"/>
                  </a:srgbClr>
                </a:solidFill>
              </a:rPr>
              <a:t>(в консолидированный бюджет района), </a:t>
            </a:r>
          </a:p>
          <a:p>
            <a:pPr marL="0" lvl="0" indent="0" algn="ctr">
              <a:buClr>
                <a:srgbClr val="4F81BD"/>
              </a:buClr>
              <a:buNone/>
            </a:pPr>
            <a:r>
              <a:rPr lang="ru-RU" sz="2000" i="1" dirty="0" smtClean="0">
                <a:solidFill>
                  <a:srgbClr val="1F497D">
                    <a:lumMod val="75000"/>
                  </a:srgbClr>
                </a:solidFill>
              </a:rPr>
              <a:t>млн. руб</a:t>
            </a:r>
            <a:r>
              <a:rPr lang="ru-RU" sz="2000" i="1" dirty="0">
                <a:solidFill>
                  <a:srgbClr val="1F497D">
                    <a:lumMod val="75000"/>
                  </a:srgbClr>
                </a:solidFill>
              </a:rPr>
              <a:t>.</a:t>
            </a: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06522666"/>
              </p:ext>
            </p:extLst>
          </p:nvPr>
        </p:nvGraphicFramePr>
        <p:xfrm>
          <a:off x="323528" y="1916832"/>
          <a:ext cx="799288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613"/>
            <a:ext cx="738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452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424" y="100144"/>
            <a:ext cx="8020056" cy="990600"/>
          </a:xfrm>
        </p:spPr>
        <p:txBody>
          <a:bodyPr/>
          <a:lstStyle/>
          <a:p>
            <a:pPr algn="ctr"/>
            <a:r>
              <a:rPr lang="ru-RU" sz="2200" b="1" dirty="0" smtClean="0">
                <a:ln w="3175">
                  <a:noFill/>
                </a:ln>
                <a:solidFill>
                  <a:srgbClr val="002060"/>
                </a:solidFill>
                <a:ea typeface="+mn-ea"/>
                <a:cs typeface="+mn-cs"/>
              </a:rPr>
              <a:t>Объем и структура безвозмездных поступлений в районный бюджет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81078254"/>
              </p:ext>
            </p:extLst>
          </p:nvPr>
        </p:nvGraphicFramePr>
        <p:xfrm>
          <a:off x="251520" y="3861048"/>
          <a:ext cx="230425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67559790"/>
              </p:ext>
            </p:extLst>
          </p:nvPr>
        </p:nvGraphicFramePr>
        <p:xfrm>
          <a:off x="2267744" y="3933056"/>
          <a:ext cx="216024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32577159"/>
              </p:ext>
            </p:extLst>
          </p:nvPr>
        </p:nvGraphicFramePr>
        <p:xfrm>
          <a:off x="4211960" y="4077072"/>
          <a:ext cx="172819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022757787"/>
              </p:ext>
            </p:extLst>
          </p:nvPr>
        </p:nvGraphicFramePr>
        <p:xfrm>
          <a:off x="5724128" y="3717032"/>
          <a:ext cx="165618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38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635854040"/>
              </p:ext>
            </p:extLst>
          </p:nvPr>
        </p:nvGraphicFramePr>
        <p:xfrm>
          <a:off x="611560" y="1397000"/>
          <a:ext cx="8136904" cy="239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652120" y="1183432"/>
            <a:ext cx="1440160" cy="3733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млн. руб.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239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1"/>
            <a:ext cx="7764862" cy="930221"/>
          </a:xfr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Прочие безвозмездные поступления на 2021 год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263" y="1487723"/>
            <a:ext cx="8982985" cy="130202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prstClr val="white"/>
                </a:solidFill>
              </a:rPr>
              <a:t>На осуществление части полномочий по вопросам </a:t>
            </a:r>
          </a:p>
          <a:p>
            <a:r>
              <a:rPr lang="ru-RU" sz="2000" dirty="0" smtClean="0">
                <a:solidFill>
                  <a:prstClr val="white"/>
                </a:solidFill>
              </a:rPr>
              <a:t>местного значения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4264" y="3212976"/>
            <a:ext cx="8982985" cy="144016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prstClr val="white"/>
                </a:solidFill>
              </a:rPr>
              <a:t>Поступления от денежных пожертвований предоставляемых</a:t>
            </a:r>
          </a:p>
          <a:p>
            <a:r>
              <a:rPr lang="ru-RU" sz="2000" dirty="0" smtClean="0">
                <a:solidFill>
                  <a:prstClr val="white"/>
                </a:solidFill>
              </a:rPr>
              <a:t>физическими лицами в рамках реализации проекта</a:t>
            </a:r>
          </a:p>
          <a:p>
            <a:r>
              <a:rPr lang="ru-RU" sz="2000" dirty="0" smtClean="0">
                <a:solidFill>
                  <a:prstClr val="white"/>
                </a:solidFill>
              </a:rPr>
              <a:t>«Народный бюджет»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556210" y="1487723"/>
            <a:ext cx="2541038" cy="109188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</a:rPr>
              <a:t>6 913,7 тыс</a:t>
            </a:r>
            <a:r>
              <a:rPr lang="ru-RU" sz="2000" b="1" dirty="0">
                <a:solidFill>
                  <a:sysClr val="windowText" lastClr="000000"/>
                </a:solidFill>
              </a:rPr>
              <a:t>.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руб</a:t>
            </a:r>
            <a:r>
              <a:rPr lang="ru-RU" sz="1400" b="1" dirty="0" smtClean="0">
                <a:solidFill>
                  <a:sysClr val="windowText" lastClr="000000"/>
                </a:solidFill>
              </a:rPr>
              <a:t>.</a:t>
            </a:r>
            <a:endParaRPr lang="ru-RU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4441" y="4977744"/>
            <a:ext cx="9036497" cy="158417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prstClr val="white"/>
                </a:solidFill>
              </a:rPr>
              <a:t>Пожертвования юридических лиц и индивидуальных</a:t>
            </a:r>
          </a:p>
          <a:p>
            <a:r>
              <a:rPr lang="ru-RU" sz="2000" dirty="0" smtClean="0">
                <a:solidFill>
                  <a:prstClr val="white"/>
                </a:solidFill>
              </a:rPr>
              <a:t>предпринимателей, участвующих в реализации </a:t>
            </a:r>
          </a:p>
          <a:p>
            <a:r>
              <a:rPr lang="ru-RU" sz="2000" dirty="0" smtClean="0">
                <a:solidFill>
                  <a:prstClr val="white"/>
                </a:solidFill>
              </a:rPr>
              <a:t>проекта  «Народный бюджет» 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020272" y="3212976"/>
            <a:ext cx="2076976" cy="109188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</a:rPr>
              <a:t>9,5 тыс</a:t>
            </a:r>
            <a:r>
              <a:rPr lang="ru-RU" sz="2000" b="1" dirty="0">
                <a:solidFill>
                  <a:sysClr val="windowText" lastClr="000000"/>
                </a:solidFill>
              </a:rPr>
              <a:t>.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 руб.</a:t>
            </a:r>
            <a:endParaRPr lang="ru-RU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621527" y="4977744"/>
            <a:ext cx="2619906" cy="113297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ysClr val="windowText" lastClr="000000"/>
                </a:solidFill>
              </a:rPr>
              <a:t>19,8 </a:t>
            </a:r>
            <a:r>
              <a:rPr lang="ru-RU" sz="2000" b="1" dirty="0" err="1" smtClean="0">
                <a:solidFill>
                  <a:sysClr val="windowText" lastClr="000000"/>
                </a:solidFill>
              </a:rPr>
              <a:t>тыс.руб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.</a:t>
            </a:r>
            <a:endParaRPr lang="ru-RU" sz="2000" b="1" dirty="0">
              <a:solidFill>
                <a:sysClr val="windowText" lastClr="00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41" y="64827"/>
            <a:ext cx="738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05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346" y="116632"/>
            <a:ext cx="8091974" cy="792088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+mj-lt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+mj-lt"/>
              </a:rPr>
            </a:br>
            <a:r>
              <a:rPr lang="ru-RU" sz="2200" b="1" dirty="0" smtClean="0">
                <a:ln w="3175">
                  <a:noFill/>
                </a:ln>
                <a:solidFill>
                  <a:srgbClr val="002060"/>
                </a:solidFill>
                <a:latin typeface="Cambria"/>
                <a:ea typeface="+mj-ea"/>
                <a:cs typeface="+mj-cs"/>
              </a:rPr>
              <a:t>Основные подходы к формированию расходной части районного бюджета на 2021-2023 годы</a:t>
            </a:r>
            <a:endParaRPr lang="ru-RU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640" y="1340768"/>
            <a:ext cx="7560840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endParaRPr lang="ru-RU" sz="2000" dirty="0">
              <a:solidFill>
                <a:prstClr val="black"/>
              </a:solidFill>
            </a:endParaRPr>
          </a:p>
          <a:p>
            <a:endParaRPr lang="ru-RU" sz="2000" dirty="0">
              <a:solidFill>
                <a:prstClr val="black"/>
              </a:solidFill>
            </a:endParaRPr>
          </a:p>
          <a:p>
            <a:pPr algn="r"/>
            <a:r>
              <a:rPr lang="ru-RU" b="1" dirty="0" err="1" smtClean="0">
                <a:solidFill>
                  <a:prstClr val="black"/>
                </a:solidFill>
              </a:rPr>
              <a:t>Приоритизация</a:t>
            </a:r>
            <a:r>
              <a:rPr lang="ru-RU" b="1" dirty="0" smtClean="0">
                <a:solidFill>
                  <a:prstClr val="black"/>
                </a:solidFill>
              </a:rPr>
              <a:t> и повышение эффективности бюджетных расходов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31640" y="2420889"/>
            <a:ext cx="7560840" cy="93610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prstClr val="black"/>
                </a:solidFill>
              </a:rPr>
              <a:t>Сохранение объема расходов на выплату заработной платы </a:t>
            </a:r>
          </a:p>
          <a:p>
            <a:pPr algn="r"/>
            <a:r>
              <a:rPr lang="ru-RU" b="1" dirty="0" smtClean="0">
                <a:solidFill>
                  <a:prstClr val="black"/>
                </a:solidFill>
              </a:rPr>
              <a:t>работников бюджетной сферы на уровне текущего года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31640" y="3573016"/>
            <a:ext cx="7560840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b="1" dirty="0">
                <a:solidFill>
                  <a:prstClr val="black"/>
                </a:solidFill>
              </a:rPr>
              <a:t>Недопущение роста кредиторской и дебиторской задолженности районного бюджета, принятие мер по ликвидации сложившейся задолженности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49186" y="4741290"/>
            <a:ext cx="7560840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endParaRPr lang="ru-RU" sz="2000" dirty="0">
              <a:solidFill>
                <a:prstClr val="black"/>
              </a:solidFill>
            </a:endParaRPr>
          </a:p>
          <a:p>
            <a:endParaRPr lang="ru-RU" sz="2000" dirty="0">
              <a:solidFill>
                <a:prstClr val="black"/>
              </a:solidFill>
            </a:endParaRPr>
          </a:p>
          <a:p>
            <a:pPr algn="r"/>
            <a:r>
              <a:rPr lang="ru-RU" b="1" dirty="0" smtClean="0">
                <a:solidFill>
                  <a:prstClr val="black"/>
                </a:solidFill>
              </a:rPr>
              <a:t>Первоочередное обеспечение публичных нормативных обязательств и других социальных выплат отдельным категориям граждан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47664" y="5805264"/>
            <a:ext cx="7344816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prstClr val="black"/>
                </a:solidFill>
              </a:rPr>
              <a:t>Обеспечение выравнивания бюджетной обеспеченности муниципальных образований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97707" y="2420889"/>
            <a:ext cx="1882005" cy="936103"/>
          </a:xfrm>
          <a:prstGeom prst="hexagon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0" y="4759911"/>
            <a:ext cx="1656184" cy="845475"/>
          </a:xfrm>
          <a:prstGeom prst="hexagon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97707" y="3573016"/>
            <a:ext cx="1656184" cy="1008112"/>
          </a:xfrm>
          <a:prstGeom prst="hexagon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97706" y="5805264"/>
            <a:ext cx="1882005" cy="936104"/>
          </a:xfrm>
          <a:prstGeom prst="hexagon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Шестиугольник 13"/>
          <p:cNvSpPr/>
          <p:nvPr/>
        </p:nvSpPr>
        <p:spPr>
          <a:xfrm>
            <a:off x="97707" y="1356881"/>
            <a:ext cx="1656184" cy="864096"/>
          </a:xfrm>
          <a:prstGeom prst="hexagon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38" y="116632"/>
            <a:ext cx="738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73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875984" cy="5760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200" b="1" dirty="0" smtClean="0">
                <a:ln w="3175">
                  <a:noFill/>
                </a:ln>
                <a:solidFill>
                  <a:srgbClr val="002060"/>
                </a:solidFill>
                <a:latin typeface="Cambria"/>
              </a:rPr>
              <a:t>Расходы в рамках муниципальных программ</a:t>
            </a:r>
            <a:endParaRPr lang="ru-RU" sz="2400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44786829"/>
              </p:ext>
            </p:extLst>
          </p:nvPr>
        </p:nvGraphicFramePr>
        <p:xfrm>
          <a:off x="539552" y="1196265"/>
          <a:ext cx="547260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6228184" y="1196752"/>
            <a:ext cx="2642592" cy="149046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60,1 % всех расходов в 2021году будет направлено на финансирование социальной сферы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3429000"/>
            <a:ext cx="777686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Удельный вес отдельных муниципальных  программ  в общем объеме «программных расходов»  2021 года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257470411"/>
              </p:ext>
            </p:extLst>
          </p:nvPr>
        </p:nvGraphicFramePr>
        <p:xfrm>
          <a:off x="179512" y="5013176"/>
          <a:ext cx="8784976" cy="1700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Овал 2"/>
          <p:cNvSpPr/>
          <p:nvPr/>
        </p:nvSpPr>
        <p:spPr>
          <a:xfrm>
            <a:off x="342647" y="4077072"/>
            <a:ext cx="1001399" cy="978769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483768" y="4457302"/>
            <a:ext cx="1008112" cy="936104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563888" y="4457302"/>
            <a:ext cx="936104" cy="936104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652120" y="4457302"/>
            <a:ext cx="864096" cy="978769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 descr="X:\0712\картинка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27084"/>
            <a:ext cx="1224136" cy="11478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1" y="129465"/>
            <a:ext cx="738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47" y="4288174"/>
            <a:ext cx="1139721" cy="1105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 descr="X:\картинки\image_24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408660"/>
            <a:ext cx="1080120" cy="9847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9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059832" y="4149080"/>
            <a:ext cx="5616624" cy="115212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</a:rPr>
              <a:t>в том числе на реализацию </a:t>
            </a:r>
            <a:r>
              <a:rPr lang="ru-RU" sz="1600" b="1" dirty="0" err="1" smtClean="0">
                <a:solidFill>
                  <a:prstClr val="white"/>
                </a:solidFill>
              </a:rPr>
              <a:t>нац.проектов</a:t>
            </a:r>
            <a:r>
              <a:rPr lang="ru-RU" sz="1600" b="1" dirty="0" smtClean="0">
                <a:solidFill>
                  <a:prstClr val="white"/>
                </a:solidFill>
              </a:rPr>
              <a:t>: «Современная школа»   -  1 525,0  </a:t>
            </a:r>
            <a:r>
              <a:rPr lang="ru-RU" sz="1600" b="1" dirty="0" err="1" smtClean="0">
                <a:solidFill>
                  <a:prstClr val="white"/>
                </a:solidFill>
              </a:rPr>
              <a:t>тыс.руб</a:t>
            </a:r>
            <a:r>
              <a:rPr lang="ru-RU" sz="1600" b="1" dirty="0" smtClean="0">
                <a:solidFill>
                  <a:prstClr val="white"/>
                </a:solidFill>
              </a:rPr>
              <a:t>. «Цифровая образовательная среда»  -  924,1 </a:t>
            </a:r>
            <a:r>
              <a:rPr lang="ru-RU" sz="1600" b="1" dirty="0" err="1" smtClean="0">
                <a:solidFill>
                  <a:prstClr val="white"/>
                </a:solidFill>
              </a:rPr>
              <a:t>тыс.руб</a:t>
            </a:r>
            <a:r>
              <a:rPr lang="ru-RU" sz="1600" b="1" dirty="0" smtClean="0">
                <a:solidFill>
                  <a:prstClr val="white"/>
                </a:solidFill>
              </a:rPr>
              <a:t>.</a:t>
            </a:r>
            <a:endParaRPr lang="ru-RU" sz="1600" b="1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051720" y="5465960"/>
            <a:ext cx="4534881" cy="576064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Дополнительное образование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947992" cy="792088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algn="ctr"/>
            <a:r>
              <a:rPr lang="ru-RU" sz="2200" b="1" dirty="0" smtClean="0">
                <a:ln w="3175">
                  <a:noFill/>
                </a:ln>
                <a:solidFill>
                  <a:srgbClr val="002060"/>
                </a:solidFill>
                <a:latin typeface="Cambria"/>
              </a:rPr>
              <a:t>МП «Развитие образования Белозерского муниципального района на 2021-2025 годы»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99312136"/>
              </p:ext>
            </p:extLst>
          </p:nvPr>
        </p:nvGraphicFramePr>
        <p:xfrm>
          <a:off x="476597" y="1196752"/>
          <a:ext cx="8343875" cy="17690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73071"/>
                <a:gridCol w="1870804"/>
              </a:tblGrid>
              <a:tr h="39817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наименование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2021 год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56967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на муниципальную программу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246 934,0</a:t>
                      </a:r>
                      <a:endParaRPr lang="ru-RU" dirty="0"/>
                    </a:p>
                  </a:txBody>
                  <a:tcPr/>
                </a:tc>
              </a:tr>
              <a:tr h="456967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Процент в общем объеме расходов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49,2</a:t>
                      </a:r>
                      <a:endParaRPr lang="ru-RU" dirty="0"/>
                    </a:p>
                  </a:txBody>
                  <a:tcPr/>
                </a:tc>
              </a:tr>
              <a:tr h="456967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 за счет средств районного бюджета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69 981,6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051720" y="3158899"/>
            <a:ext cx="3960440" cy="486125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Дошкольное образование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 flipH="1">
            <a:off x="5580114" y="3158899"/>
            <a:ext cx="3240358" cy="497614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77 593,5 </a:t>
            </a:r>
            <a:r>
              <a:rPr lang="ru-RU" b="1" dirty="0" err="1" smtClean="0">
                <a:solidFill>
                  <a:prstClr val="white"/>
                </a:solidFill>
              </a:rPr>
              <a:t>тыс.руб</a:t>
            </a:r>
            <a:r>
              <a:rPr lang="ru-RU" b="1" dirty="0" smtClean="0">
                <a:solidFill>
                  <a:prstClr val="white"/>
                </a:solidFill>
              </a:rPr>
              <a:t>.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7504" y="3068960"/>
            <a:ext cx="2952328" cy="30630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prstClr val="white"/>
                </a:solidFill>
              </a:rPr>
              <a:t>246 934,0</a:t>
            </a:r>
          </a:p>
          <a:p>
            <a:pPr algn="ctr"/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699792" y="3717033"/>
            <a:ext cx="3542667" cy="504056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Общее образование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6242459" y="5465960"/>
            <a:ext cx="2736305" cy="576064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6 159,8 </a:t>
            </a:r>
            <a:r>
              <a:rPr lang="ru-RU" b="1" dirty="0" err="1" smtClean="0">
                <a:solidFill>
                  <a:prstClr val="white"/>
                </a:solidFill>
              </a:rPr>
              <a:t>тыс.руб</a:t>
            </a:r>
            <a:r>
              <a:rPr lang="ru-RU" b="1" dirty="0" smtClean="0">
                <a:solidFill>
                  <a:prstClr val="white"/>
                </a:solidFill>
              </a:rPr>
              <a:t>.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6" name="Шестиугольник 15"/>
          <p:cNvSpPr/>
          <p:nvPr/>
        </p:nvSpPr>
        <p:spPr>
          <a:xfrm>
            <a:off x="5868144" y="3717034"/>
            <a:ext cx="2952328" cy="504056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156 518,4 </a:t>
            </a:r>
            <a:r>
              <a:rPr lang="ru-RU" b="1" dirty="0" err="1" smtClean="0">
                <a:solidFill>
                  <a:prstClr val="white"/>
                </a:solidFill>
              </a:rPr>
              <a:t>тыс.руб</a:t>
            </a:r>
            <a:r>
              <a:rPr lang="ru-RU" b="1" dirty="0" smtClean="0">
                <a:solidFill>
                  <a:prstClr val="white"/>
                </a:solidFill>
              </a:rPr>
              <a:t>.</a:t>
            </a:r>
            <a:endParaRPr lang="ru-RU" b="1" dirty="0">
              <a:solidFill>
                <a:prstClr val="white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64"/>
            <a:ext cx="738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82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ятиугольник 19"/>
          <p:cNvSpPr/>
          <p:nvPr/>
        </p:nvSpPr>
        <p:spPr>
          <a:xfrm>
            <a:off x="1331640" y="6453336"/>
            <a:ext cx="7632848" cy="36004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Субсидии на транспортное обслуживание – 3 447,4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1331640" y="5877272"/>
            <a:ext cx="7632848" cy="48463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Осуществление администрацией отдельных </a:t>
            </a:r>
            <a:r>
              <a:rPr lang="ru-RU" dirty="0" err="1" smtClean="0">
                <a:solidFill>
                  <a:prstClr val="black"/>
                </a:solidFill>
              </a:rPr>
              <a:t>гос.полномочий</a:t>
            </a:r>
            <a:r>
              <a:rPr lang="ru-RU" dirty="0" smtClean="0">
                <a:solidFill>
                  <a:prstClr val="black"/>
                </a:solidFill>
              </a:rPr>
              <a:t> – 8 462,7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683568" y="5224768"/>
            <a:ext cx="8280920" cy="580496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Прочие услуги (услуги хостинга, отчеты по каналам связи, электронные ключи, антивирусы), налоги, </a:t>
            </a:r>
            <a:r>
              <a:rPr lang="ru-RU" dirty="0" err="1" smtClean="0">
                <a:solidFill>
                  <a:prstClr val="black"/>
                </a:solidFill>
              </a:rPr>
              <a:t>софинансирование</a:t>
            </a:r>
            <a:r>
              <a:rPr lang="ru-RU" dirty="0" smtClean="0">
                <a:solidFill>
                  <a:prstClr val="black"/>
                </a:solidFill>
              </a:rPr>
              <a:t> проектов  и другие.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827585" y="4797152"/>
            <a:ext cx="8064894" cy="36004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Социальная поддержка ОКГ – 2 615,0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827585" y="4378940"/>
            <a:ext cx="8064894" cy="346204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Расходы на осуществление переданных  полномочий  – 1 554,3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683568" y="3701080"/>
            <a:ext cx="8208911" cy="592015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Расходы на обеспечение деятельности подведомственных учреждений -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25 893,7 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947992" cy="1152128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algn="ctr"/>
            <a:r>
              <a:rPr lang="ru-RU" sz="2200" b="1" dirty="0" smtClean="0">
                <a:ln w="3175">
                  <a:noFill/>
                </a:ln>
                <a:solidFill>
                  <a:srgbClr val="002060"/>
                </a:solidFill>
                <a:latin typeface="Cambria"/>
              </a:rPr>
              <a:t>МП «Обеспечение деятельности администрации Белозерского муниципального района и подведомственных  учреждений»  на 2021-2025 годы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30645390"/>
              </p:ext>
            </p:extLst>
          </p:nvPr>
        </p:nvGraphicFramePr>
        <p:xfrm>
          <a:off x="476597" y="1484783"/>
          <a:ext cx="8343875" cy="17281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73071"/>
                <a:gridCol w="187080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наименование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2021 год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на муниципальную программу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69 494,6</a:t>
                      </a:r>
                      <a:endParaRPr lang="ru-RU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Процент в общем объеме расходов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13,9</a:t>
                      </a:r>
                      <a:endParaRPr lang="ru-RU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 за счет средств районного бюджета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55 026,3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64"/>
            <a:ext cx="936104" cy="129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ятиугольник 10"/>
          <p:cNvSpPr/>
          <p:nvPr/>
        </p:nvSpPr>
        <p:spPr>
          <a:xfrm>
            <a:off x="683568" y="3284984"/>
            <a:ext cx="8136904" cy="36004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Расходы на выплату персоналу ОМС – 17 433,2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504" y="3284984"/>
            <a:ext cx="720080" cy="25202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55 026,3 </a:t>
            </a:r>
            <a:r>
              <a:rPr lang="ru-RU" sz="2000" b="1" dirty="0" err="1" smtClean="0">
                <a:solidFill>
                  <a:prstClr val="white"/>
                </a:solidFill>
              </a:rPr>
              <a:t>тыс.руб</a:t>
            </a:r>
            <a:r>
              <a:rPr lang="ru-RU" sz="2000" b="1" dirty="0" smtClean="0">
                <a:solidFill>
                  <a:prstClr val="white"/>
                </a:solidFill>
              </a:rPr>
              <a:t>.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7504" y="5877272"/>
            <a:ext cx="1382452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12 874,9</a:t>
            </a:r>
          </a:p>
          <a:p>
            <a:pPr algn="ctr"/>
            <a:r>
              <a:rPr lang="ru-RU" b="1" dirty="0" err="1" smtClean="0">
                <a:solidFill>
                  <a:prstClr val="white"/>
                </a:solidFill>
              </a:rPr>
              <a:t>тыс.руб</a:t>
            </a:r>
            <a:r>
              <a:rPr lang="ru-RU" b="1" dirty="0" smtClean="0">
                <a:solidFill>
                  <a:prstClr val="white"/>
                </a:solidFill>
              </a:rPr>
              <a:t>.</a:t>
            </a:r>
            <a:endParaRPr lang="ru-RU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29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40768"/>
            <a:ext cx="6075784" cy="2095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515944" cy="93610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1F497D"/>
                </a:solidFill>
                <a:latin typeface="Cambria" pitchFamily="18" charset="0"/>
              </a:rPr>
              <a:t>Уважаемые жители  Белозерского района</a:t>
            </a:r>
            <a:endParaRPr lang="ru-RU" sz="2800" dirty="0"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298561" cy="165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04800" y="1556792"/>
            <a:ext cx="8686800" cy="5112568"/>
          </a:xfrm>
          <a:prstGeom prst="rect">
            <a:avLst/>
          </a:prstGeom>
          <a:ln>
            <a:noFill/>
          </a:ln>
        </p:spPr>
        <p:txBody>
          <a:bodyPr vert="horz" numCol="2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i="1" kern="0" dirty="0"/>
              <a:t>Перед вами информационный материал –</a:t>
            </a:r>
          </a:p>
          <a:p>
            <a:pPr marL="0" indent="0" algn="ctr">
              <a:buNone/>
            </a:pPr>
            <a:r>
              <a:rPr lang="ru-RU" sz="2000" i="1" kern="0" dirty="0"/>
              <a:t>«Бюджет для граждан»,</a:t>
            </a:r>
          </a:p>
          <a:p>
            <a:pPr marL="0" indent="0" algn="ctr">
              <a:buNone/>
            </a:pPr>
            <a:r>
              <a:rPr lang="ru-RU" sz="2000" i="1" kern="0" dirty="0"/>
              <a:t>где в доступной и понятной форме отражены основные параметры бюджета </a:t>
            </a:r>
            <a:r>
              <a:rPr lang="ru-RU" sz="2000" i="1" kern="0" dirty="0" smtClean="0"/>
              <a:t>Белозерского района</a:t>
            </a:r>
            <a:endParaRPr lang="ru-RU" sz="2000" i="1" kern="0" dirty="0"/>
          </a:p>
          <a:p>
            <a:pPr marL="0" indent="0" algn="ctr">
              <a:buNone/>
            </a:pPr>
            <a:r>
              <a:rPr lang="ru-RU" sz="2000" i="1" kern="0" dirty="0"/>
              <a:t>на 2021 год и плановый период 2022 и 2023 годов.</a:t>
            </a:r>
            <a:endParaRPr lang="ru-RU" sz="2000" i="1" kern="0" dirty="0" smtClean="0"/>
          </a:p>
          <a:p>
            <a:pPr marL="0" indent="0">
              <a:buFont typeface="Wingdings 2"/>
              <a:buNone/>
            </a:pPr>
            <a:endParaRPr lang="ru-RU" sz="2000" i="1" kern="0" dirty="0" smtClean="0"/>
          </a:p>
          <a:p>
            <a:pPr marL="0" indent="0">
              <a:buFont typeface="Wingdings 2"/>
              <a:buNone/>
            </a:pPr>
            <a:endParaRPr lang="ru-RU" sz="2000" i="1" kern="0" dirty="0" smtClean="0"/>
          </a:p>
          <a:p>
            <a:pPr marL="0" indent="0">
              <a:buFont typeface="Wingdings 2"/>
              <a:buNone/>
            </a:pPr>
            <a:endParaRPr lang="ru-RU" sz="2000" i="1" kern="0" dirty="0"/>
          </a:p>
          <a:p>
            <a:pPr marL="0" indent="0">
              <a:buFont typeface="Wingdings 2"/>
              <a:buNone/>
            </a:pPr>
            <a:endParaRPr lang="ru-RU" sz="2000" i="1" kern="0" dirty="0" smtClean="0"/>
          </a:p>
          <a:p>
            <a:pPr marL="0" indent="0">
              <a:buFont typeface="Wingdings 2"/>
              <a:buNone/>
            </a:pPr>
            <a:endParaRPr lang="ru-RU" sz="2000" i="1" kern="0" dirty="0"/>
          </a:p>
          <a:p>
            <a:pPr marL="0" indent="0">
              <a:buFont typeface="Wingdings 2"/>
              <a:buNone/>
            </a:pPr>
            <a:endParaRPr lang="ru-RU" sz="2000" i="1" kern="0" dirty="0" smtClean="0"/>
          </a:p>
          <a:p>
            <a:pPr marL="0" indent="0">
              <a:buFont typeface="Wingdings 2"/>
              <a:buNone/>
            </a:pPr>
            <a:endParaRPr lang="ru-RU" sz="2000" i="1" kern="0" dirty="0"/>
          </a:p>
          <a:p>
            <a:pPr marL="0" indent="0">
              <a:buFont typeface="Wingdings 2"/>
              <a:buNone/>
            </a:pPr>
            <a:endParaRPr lang="ru-RU" sz="2000" i="1" kern="0" dirty="0" smtClean="0"/>
          </a:p>
          <a:p>
            <a:pPr marL="0" indent="0">
              <a:buNone/>
            </a:pPr>
            <a:endParaRPr lang="ru-RU" sz="2000" i="1" kern="0" dirty="0" smtClean="0"/>
          </a:p>
          <a:p>
            <a:pPr marL="0" indent="0">
              <a:buNone/>
            </a:pPr>
            <a:endParaRPr lang="ru-RU" sz="2000" i="1" kern="0" dirty="0" smtClean="0"/>
          </a:p>
          <a:p>
            <a:pPr marL="0" indent="0">
              <a:buNone/>
            </a:pPr>
            <a:endParaRPr lang="ru-RU" sz="2000" i="1" kern="0" dirty="0"/>
          </a:p>
          <a:p>
            <a:pPr marL="0" indent="0">
              <a:buNone/>
            </a:pPr>
            <a:endParaRPr lang="ru-RU" sz="2000" i="1" kern="0" dirty="0" smtClean="0"/>
          </a:p>
          <a:p>
            <a:pPr marL="0" indent="0">
              <a:buNone/>
            </a:pPr>
            <a:endParaRPr lang="ru-RU" sz="2000" i="1" kern="0" dirty="0"/>
          </a:p>
          <a:p>
            <a:pPr marL="0" indent="0">
              <a:buNone/>
            </a:pPr>
            <a:r>
              <a:rPr lang="ru-RU" sz="2000" i="1" kern="0" dirty="0" smtClean="0"/>
              <a:t>Создавая </a:t>
            </a:r>
            <a:r>
              <a:rPr lang="ru-RU" sz="2000" i="1" kern="0" dirty="0"/>
              <a:t>«Бюджет для граждан», мы стремились обеспечить реализацию принципов прозрачности и открытости бюджетных данных, ведь вопросы наполнения и расходования бюджета затрагивают интересы каждого жителя </a:t>
            </a:r>
            <a:r>
              <a:rPr lang="ru-RU" sz="2000" i="1" kern="0" dirty="0" smtClean="0"/>
              <a:t>Белозерского района.</a:t>
            </a:r>
            <a:endParaRPr lang="ru-RU" sz="2000" kern="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33224"/>
            <a:ext cx="3289350" cy="2034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82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 rot="21003560">
            <a:off x="137815" y="1240148"/>
            <a:ext cx="3168352" cy="187220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677213">
            <a:off x="5465693" y="1240027"/>
            <a:ext cx="3477759" cy="211774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20436006">
            <a:off x="6037181" y="4443893"/>
            <a:ext cx="2975216" cy="194778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826478">
            <a:off x="37836" y="4359793"/>
            <a:ext cx="3036811" cy="216784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3" y="25517"/>
            <a:ext cx="7929441" cy="838200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n w="3175">
                  <a:noFill/>
                </a:ln>
                <a:solidFill>
                  <a:srgbClr val="002060"/>
                </a:solidFill>
                <a:ea typeface="+mn-ea"/>
                <a:cs typeface="+mn-cs"/>
              </a:rPr>
              <a:t>МП «Развитие культуры Белозерского муниципального района» на 2020 – 2025 годы</a:t>
            </a:r>
            <a:endParaRPr lang="ru-RU" sz="2800" dirty="0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551954114"/>
              </p:ext>
            </p:extLst>
          </p:nvPr>
        </p:nvGraphicFramePr>
        <p:xfrm>
          <a:off x="107504" y="890939"/>
          <a:ext cx="8928992" cy="5778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61194649"/>
              </p:ext>
            </p:extLst>
          </p:nvPr>
        </p:nvGraphicFramePr>
        <p:xfrm flipV="1">
          <a:off x="827583" y="6161866"/>
          <a:ext cx="336215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" y="19594"/>
            <a:ext cx="738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рапеция 2"/>
          <p:cNvSpPr/>
          <p:nvPr/>
        </p:nvSpPr>
        <p:spPr>
          <a:xfrm>
            <a:off x="3289064" y="1844824"/>
            <a:ext cx="2363056" cy="1216152"/>
          </a:xfrm>
          <a:prstGeom prst="trapezoi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38 284,6 </a:t>
            </a:r>
            <a:r>
              <a:rPr lang="ru-RU" sz="2800" b="1" dirty="0" err="1" smtClean="0">
                <a:solidFill>
                  <a:prstClr val="black"/>
                </a:solidFill>
              </a:rPr>
              <a:t>тыс.руб</a:t>
            </a:r>
            <a:r>
              <a:rPr lang="ru-RU" sz="2800" b="1" dirty="0" smtClean="0">
                <a:solidFill>
                  <a:prstClr val="black"/>
                </a:solidFill>
              </a:rPr>
              <a:t>.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4" name="Трапеция 3"/>
          <p:cNvSpPr/>
          <p:nvPr/>
        </p:nvSpPr>
        <p:spPr>
          <a:xfrm>
            <a:off x="3131840" y="3090652"/>
            <a:ext cx="2736304" cy="1778508"/>
          </a:xfrm>
          <a:prstGeom prst="trapezoi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34 322,9 </a:t>
            </a:r>
            <a:r>
              <a:rPr lang="ru-RU" sz="2000" b="1" dirty="0" err="1" smtClean="0">
                <a:solidFill>
                  <a:prstClr val="black"/>
                </a:solidFill>
              </a:rPr>
              <a:t>тыс.руб</a:t>
            </a:r>
            <a:r>
              <a:rPr lang="ru-RU" sz="2000" b="1" dirty="0" smtClean="0">
                <a:solidFill>
                  <a:prstClr val="black"/>
                </a:solidFill>
              </a:rPr>
              <a:t>.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средства районного бюджета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5" name="Трапеция 4"/>
          <p:cNvSpPr/>
          <p:nvPr/>
        </p:nvSpPr>
        <p:spPr>
          <a:xfrm>
            <a:off x="3131840" y="4909156"/>
            <a:ext cx="2736304" cy="1688196"/>
          </a:xfrm>
          <a:prstGeom prst="trapezoi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3 961,7 </a:t>
            </a:r>
            <a:r>
              <a:rPr lang="ru-RU" sz="2000" b="1" dirty="0" err="1" smtClean="0">
                <a:solidFill>
                  <a:prstClr val="black"/>
                </a:solidFill>
              </a:rPr>
              <a:t>тыс.руб</a:t>
            </a:r>
            <a:r>
              <a:rPr lang="ru-RU" sz="2000" b="1" dirty="0" smtClean="0">
                <a:solidFill>
                  <a:prstClr val="black"/>
                </a:solidFill>
              </a:rPr>
              <a:t>. безвозмездные поступления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9063" y="1196752"/>
            <a:ext cx="2363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2021 год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984118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465925">
            <a:off x="4903307" y="4052163"/>
            <a:ext cx="4077474" cy="26927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1199082">
            <a:off x="367527" y="918068"/>
            <a:ext cx="4125695" cy="283258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015808" cy="68765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3175">
                  <a:noFill/>
                </a:ln>
                <a:solidFill>
                  <a:srgbClr val="002060"/>
                </a:solidFill>
              </a:rPr>
              <a:t>Белозерск – Былинный город</a:t>
            </a:r>
            <a:endParaRPr lang="ru-RU" sz="36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705373"/>
              </p:ext>
            </p:extLst>
          </p:nvPr>
        </p:nvGraphicFramePr>
        <p:xfrm>
          <a:off x="323528" y="1772816"/>
          <a:ext cx="8280920" cy="4058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94"/>
            <a:ext cx="738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227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/>
        </p:nvSpPr>
        <p:spPr>
          <a:xfrm>
            <a:off x="251520" y="1412776"/>
            <a:ext cx="2304255" cy="122413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2020 год</a:t>
            </a:r>
          </a:p>
          <a:p>
            <a:pPr algn="ctr"/>
            <a:r>
              <a:rPr lang="ru-RU" b="1" dirty="0" smtClean="0">
                <a:solidFill>
                  <a:prstClr val="white"/>
                </a:solidFill>
              </a:rPr>
              <a:t>7 189,8 </a:t>
            </a:r>
            <a:r>
              <a:rPr lang="ru-RU" b="1" dirty="0" err="1" smtClean="0">
                <a:solidFill>
                  <a:prstClr val="white"/>
                </a:solidFill>
              </a:rPr>
              <a:t>тыс.руб</a:t>
            </a:r>
            <a:r>
              <a:rPr lang="ru-RU" b="1" dirty="0" smtClean="0">
                <a:solidFill>
                  <a:prstClr val="white"/>
                </a:solidFill>
              </a:rPr>
              <a:t>.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691" y="152400"/>
            <a:ext cx="8046789" cy="8283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n w="3175">
                  <a:noFill/>
                </a:ln>
                <a:solidFill>
                  <a:srgbClr val="002060"/>
                </a:solidFill>
              </a:rPr>
              <a:t>МП «Развитие </a:t>
            </a:r>
            <a:r>
              <a:rPr lang="ru-RU" sz="2200" b="1" dirty="0" smtClean="0">
                <a:ln w="3175">
                  <a:noFill/>
                </a:ln>
                <a:solidFill>
                  <a:srgbClr val="002060"/>
                </a:solidFill>
              </a:rPr>
              <a:t>физической культуры и спорта  </a:t>
            </a:r>
            <a:r>
              <a:rPr lang="ru-RU" sz="2200" b="1" dirty="0">
                <a:ln w="3175">
                  <a:noFill/>
                </a:ln>
                <a:solidFill>
                  <a:srgbClr val="002060"/>
                </a:solidFill>
              </a:rPr>
              <a:t>Белозерского муниципального района» на 2020 – 2025 годы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38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83433"/>
            <a:ext cx="3371850" cy="174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3068960"/>
            <a:ext cx="8928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3175">
                  <a:noFill/>
                </a:ln>
                <a:solidFill>
                  <a:srgbClr val="002060"/>
                </a:solidFill>
                <a:latin typeface="Cambria"/>
              </a:rPr>
              <a:t>МП </a:t>
            </a:r>
            <a:r>
              <a:rPr lang="ru-RU" sz="2000" b="1" dirty="0" smtClean="0">
                <a:ln w="3175">
                  <a:noFill/>
                </a:ln>
                <a:solidFill>
                  <a:srgbClr val="002060"/>
                </a:solidFill>
                <a:latin typeface="Cambria"/>
              </a:rPr>
              <a:t>«Организация отдыха и занятости детей Белозерского муниципального района в каникулярное время </a:t>
            </a:r>
            <a:r>
              <a:rPr lang="ru-RU" sz="2000" b="1" dirty="0">
                <a:ln w="3175">
                  <a:noFill/>
                </a:ln>
                <a:solidFill>
                  <a:srgbClr val="002060"/>
                </a:solidFill>
                <a:latin typeface="Cambria"/>
              </a:rPr>
              <a:t>на 2020 – 2025 </a:t>
            </a:r>
            <a:r>
              <a:rPr lang="ru-RU" sz="2000" b="1" dirty="0" smtClean="0">
                <a:ln w="3175">
                  <a:noFill/>
                </a:ln>
                <a:solidFill>
                  <a:srgbClr val="002060"/>
                </a:solidFill>
                <a:latin typeface="Cambria"/>
              </a:rPr>
              <a:t>годы»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005064"/>
            <a:ext cx="3456384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ятиугольник 4"/>
          <p:cNvSpPr/>
          <p:nvPr/>
        </p:nvSpPr>
        <p:spPr>
          <a:xfrm>
            <a:off x="2267744" y="1412776"/>
            <a:ext cx="2880320" cy="1224136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2021 год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</a:rPr>
              <a:t>8 661,3 </a:t>
            </a:r>
            <a:r>
              <a:rPr lang="ru-RU" sz="2000" b="1" dirty="0" err="1" smtClean="0">
                <a:solidFill>
                  <a:prstClr val="black"/>
                </a:solidFill>
              </a:rPr>
              <a:t>тыс.руб</a:t>
            </a:r>
            <a:r>
              <a:rPr lang="ru-RU" sz="2000" b="1" dirty="0" smtClean="0">
                <a:solidFill>
                  <a:prstClr val="black"/>
                </a:solidFill>
              </a:rPr>
              <a:t>.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(+ 1 471,5)</a:t>
            </a:r>
            <a:endParaRPr lang="ru-RU" sz="2000" b="1" dirty="0">
              <a:solidFill>
                <a:prstClr val="black"/>
              </a:solidFill>
            </a:endParaRPr>
          </a:p>
        </p:txBody>
      </p:sp>
      <p:pic>
        <p:nvPicPr>
          <p:cNvPr id="2053" name="Picture 5" descr="D:\документы по работе\Бюджеты\Бюджет 2021-2023\публичные слушания\картинки\img_482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33056"/>
            <a:ext cx="3415928" cy="2322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Шестиугольник 6"/>
          <p:cNvSpPr/>
          <p:nvPr/>
        </p:nvSpPr>
        <p:spPr>
          <a:xfrm>
            <a:off x="3635896" y="4365104"/>
            <a:ext cx="1872208" cy="1186408"/>
          </a:xfrm>
          <a:prstGeom prst="hex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500,0 </a:t>
            </a:r>
            <a:r>
              <a:rPr lang="ru-RU" sz="2400" b="1" dirty="0" err="1" smtClean="0">
                <a:solidFill>
                  <a:prstClr val="white"/>
                </a:solidFill>
              </a:rPr>
              <a:t>тыс.руб</a:t>
            </a:r>
            <a:r>
              <a:rPr lang="ru-RU" sz="2400" b="1" dirty="0" smtClean="0">
                <a:solidFill>
                  <a:prstClr val="white"/>
                </a:solidFill>
              </a:rPr>
              <a:t>.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7904" y="400506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2021 год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3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/>
        </p:nvSpPr>
        <p:spPr>
          <a:xfrm>
            <a:off x="3203849" y="2816932"/>
            <a:ext cx="5760639" cy="756084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Поддержание  устойчивого исполнения местных бюджетов -  17 211,8 </a:t>
            </a:r>
            <a:r>
              <a:rPr lang="ru-RU" sz="2000" b="1" dirty="0" err="1" smtClean="0">
                <a:solidFill>
                  <a:prstClr val="black"/>
                </a:solidFill>
              </a:rPr>
              <a:t>тыс.руб</a:t>
            </a:r>
            <a:r>
              <a:rPr lang="ru-RU" sz="2000" b="1" dirty="0" smtClean="0">
                <a:solidFill>
                  <a:prstClr val="black"/>
                </a:solidFill>
              </a:rPr>
              <a:t>.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038728" cy="8382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n w="3175">
                  <a:noFill/>
                </a:ln>
                <a:solidFill>
                  <a:srgbClr val="002060"/>
                </a:solidFill>
              </a:rPr>
              <a:t>МП </a:t>
            </a:r>
            <a:r>
              <a:rPr lang="ru-RU" sz="2000" b="1" dirty="0" smtClean="0">
                <a:ln w="3175">
                  <a:noFill/>
                </a:ln>
                <a:solidFill>
                  <a:srgbClr val="002060"/>
                </a:solidFill>
              </a:rPr>
              <a:t>«Управление муниципальными финансами Белозерского </a:t>
            </a:r>
            <a:r>
              <a:rPr lang="ru-RU" sz="2000" b="1" dirty="0">
                <a:ln w="3175">
                  <a:noFill/>
                </a:ln>
                <a:solidFill>
                  <a:srgbClr val="002060"/>
                </a:solidFill>
              </a:rPr>
              <a:t>муниципального </a:t>
            </a:r>
            <a:r>
              <a:rPr lang="ru-RU" sz="2000" b="1" dirty="0" smtClean="0">
                <a:ln w="3175">
                  <a:noFill/>
                </a:ln>
                <a:solidFill>
                  <a:srgbClr val="002060"/>
                </a:solidFill>
              </a:rPr>
              <a:t>района </a:t>
            </a:r>
            <a:r>
              <a:rPr lang="ru-RU" sz="2000" b="1" dirty="0">
                <a:ln w="3175">
                  <a:noFill/>
                </a:ln>
                <a:solidFill>
                  <a:srgbClr val="002060"/>
                </a:solidFill>
              </a:rPr>
              <a:t>на </a:t>
            </a:r>
            <a:r>
              <a:rPr lang="ru-RU" sz="2000" b="1" dirty="0" smtClean="0">
                <a:ln w="3175">
                  <a:noFill/>
                </a:ln>
                <a:solidFill>
                  <a:srgbClr val="002060"/>
                </a:solidFill>
              </a:rPr>
              <a:t>2021 </a:t>
            </a:r>
            <a:r>
              <a:rPr lang="ru-RU" sz="2000" b="1" dirty="0">
                <a:ln w="3175">
                  <a:noFill/>
                </a:ln>
                <a:solidFill>
                  <a:srgbClr val="002060"/>
                </a:solidFill>
              </a:rPr>
              <a:t>– 2025 </a:t>
            </a:r>
            <a:r>
              <a:rPr lang="ru-RU" sz="2000" b="1" dirty="0" smtClean="0">
                <a:ln w="3175">
                  <a:noFill/>
                </a:ln>
                <a:solidFill>
                  <a:srgbClr val="002060"/>
                </a:solidFill>
              </a:rPr>
              <a:t>годы»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25144"/>
            <a:ext cx="2267744" cy="1701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D:\документы по работе\Бюджеты\Бюджет 2020-2022\публичные слушания\картинки\1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83" y="1232755"/>
            <a:ext cx="3003240" cy="2988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документы по работе\Бюджеты\Бюджет 2020-2022\публичные слушания\картинки\Top-5-Places-To-Raise-Finance-For-Your-Property-Investment-1024x4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53136"/>
            <a:ext cx="2772369" cy="16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38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476596" y="1340768"/>
            <a:ext cx="2582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2021 год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41 </a:t>
            </a:r>
            <a:r>
              <a:rPr lang="ru-RU" sz="2400" b="1" dirty="0" smtClean="0">
                <a:solidFill>
                  <a:srgbClr val="002060"/>
                </a:solidFill>
              </a:rPr>
              <a:t>703,9 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тыс.руб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3203849" y="1232755"/>
            <a:ext cx="5725106" cy="648072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Обеспечение деятельности МКУ «Централизованная бухгалтерия»  - 17 142,2 </a:t>
            </a:r>
            <a:r>
              <a:rPr lang="ru-RU" b="1" dirty="0" err="1" smtClean="0">
                <a:solidFill>
                  <a:prstClr val="black"/>
                </a:solidFill>
              </a:rPr>
              <a:t>тыс.руб</a:t>
            </a:r>
            <a:r>
              <a:rPr lang="ru-RU" b="1" dirty="0" smtClean="0">
                <a:solidFill>
                  <a:prstClr val="black"/>
                </a:solidFill>
              </a:rPr>
              <a:t>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3215900" y="1988840"/>
            <a:ext cx="5820595" cy="648072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Обеспечение деятельности финансового управления – 7 289,9 </a:t>
            </a:r>
            <a:r>
              <a:rPr lang="ru-RU" b="1" dirty="0" err="1" smtClean="0">
                <a:solidFill>
                  <a:prstClr val="black"/>
                </a:solidFill>
              </a:rPr>
              <a:t>тыс.руб</a:t>
            </a:r>
            <a:r>
              <a:rPr lang="ru-RU" b="1" dirty="0" smtClean="0">
                <a:solidFill>
                  <a:prstClr val="black"/>
                </a:solidFill>
              </a:rPr>
              <a:t>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 rot="5400000">
            <a:off x="3861541" y="2931998"/>
            <a:ext cx="1296144" cy="2578180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Дотация на выравнивание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</a:rPr>
              <a:t> 5 126,0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 rot="5400000">
            <a:off x="6729276" y="3053667"/>
            <a:ext cx="1368153" cy="2406851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Дотация на сбалансированность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</a:rPr>
              <a:t> 12 085,5 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13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164016" cy="144016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n w="3175">
                  <a:noFill/>
                </a:ln>
                <a:solidFill>
                  <a:srgbClr val="002060"/>
                </a:solidFill>
              </a:rPr>
              <a:t>Муниципальная адресная программа по переселению граждан из аварийного жилищного фонда, расположенного на территории МО «Белозерский муниципальный район»</a:t>
            </a:r>
            <a:br>
              <a:rPr lang="ru-RU" sz="2000" b="1" dirty="0" smtClean="0">
                <a:ln w="3175">
                  <a:noFill/>
                </a:ln>
                <a:solidFill>
                  <a:srgbClr val="002060"/>
                </a:solidFill>
              </a:rPr>
            </a:br>
            <a:r>
              <a:rPr lang="ru-RU" sz="2000" b="1" dirty="0" smtClean="0">
                <a:ln w="3175">
                  <a:noFill/>
                </a:ln>
                <a:solidFill>
                  <a:srgbClr val="002060"/>
                </a:solidFill>
              </a:rPr>
              <a:t>на 2019 – </a:t>
            </a:r>
            <a:r>
              <a:rPr lang="ru-RU" sz="2000" b="1" dirty="0">
                <a:ln w="3175">
                  <a:noFill/>
                </a:ln>
                <a:solidFill>
                  <a:srgbClr val="002060"/>
                </a:solidFill>
              </a:rPr>
              <a:t>2025 годы»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5" name="Picture 3" descr="X:\картинки\35_belozers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2" y="116632"/>
            <a:ext cx="882098" cy="115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X:\картинки\remont-fasadov-mnogokvartirnyh-domov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2808312" cy="219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X:\картинки\5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20888"/>
            <a:ext cx="3096344" cy="226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X:\картинки\image_2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84784"/>
            <a:ext cx="273630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ручное управление 3"/>
          <p:cNvSpPr/>
          <p:nvPr/>
        </p:nvSpPr>
        <p:spPr>
          <a:xfrm>
            <a:off x="683568" y="3933056"/>
            <a:ext cx="2376264" cy="1224136"/>
          </a:xfrm>
          <a:prstGeom prst="flowChartManualOperation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41 259,3 </a:t>
            </a:r>
            <a:r>
              <a:rPr lang="ru-RU" sz="2400" b="1" dirty="0" err="1" smtClean="0">
                <a:solidFill>
                  <a:srgbClr val="FF0000"/>
                </a:solidFill>
              </a:rPr>
              <a:t>тыс.руб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616" y="5373216"/>
            <a:ext cx="1512168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2021 год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6" name="Блок-схема: ручное управление 5"/>
          <p:cNvSpPr/>
          <p:nvPr/>
        </p:nvSpPr>
        <p:spPr>
          <a:xfrm>
            <a:off x="3419872" y="4811770"/>
            <a:ext cx="3024336" cy="921486"/>
          </a:xfrm>
          <a:prstGeom prst="flowChartManualOperation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3 828,2 </a:t>
            </a:r>
            <a:r>
              <a:rPr lang="ru-RU" sz="2400" b="1" dirty="0" err="1" smtClean="0">
                <a:solidFill>
                  <a:srgbClr val="FF0000"/>
                </a:solidFill>
              </a:rPr>
              <a:t>тыс.руб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5830416"/>
            <a:ext cx="1800200" cy="6229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2022 год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8" name="Блок-схема: ручное управление 7"/>
          <p:cNvSpPr/>
          <p:nvPr/>
        </p:nvSpPr>
        <p:spPr>
          <a:xfrm>
            <a:off x="6588224" y="3626731"/>
            <a:ext cx="2376264" cy="1185039"/>
          </a:xfrm>
          <a:prstGeom prst="flowChartManualOperation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6 222,4 </a:t>
            </a:r>
            <a:r>
              <a:rPr lang="ru-RU" sz="2400" b="1" dirty="0" err="1" smtClean="0">
                <a:solidFill>
                  <a:srgbClr val="FF0000"/>
                </a:solidFill>
              </a:rPr>
              <a:t>тыс.руб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20272" y="5023736"/>
            <a:ext cx="1584176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</a:rPr>
              <a:t>2023 год</a:t>
            </a:r>
            <a:endParaRPr lang="ru-RU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41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36024" cy="87816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n w="3175">
                  <a:noFill/>
                </a:ln>
                <a:solidFill>
                  <a:srgbClr val="002060"/>
                </a:solidFill>
              </a:rPr>
              <a:t>Муниципальная программа охраны окружающей среды и рационального использования природных ресурсов  </a:t>
            </a:r>
            <a:r>
              <a:rPr lang="ru-RU" sz="2000" b="1" dirty="0">
                <a:ln w="3175">
                  <a:noFill/>
                </a:ln>
                <a:solidFill>
                  <a:srgbClr val="002060"/>
                </a:solidFill>
              </a:rPr>
              <a:t>на 2021 – 2025 </a:t>
            </a:r>
            <a:r>
              <a:rPr lang="ru-RU" sz="2000" b="1" dirty="0" smtClean="0">
                <a:ln w="3175">
                  <a:noFill/>
                </a:ln>
                <a:solidFill>
                  <a:srgbClr val="002060"/>
                </a:solidFill>
              </a:rPr>
              <a:t>годы</a:t>
            </a:r>
            <a:endParaRPr lang="ru-RU" sz="28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77367607"/>
              </p:ext>
            </p:extLst>
          </p:nvPr>
        </p:nvGraphicFramePr>
        <p:xfrm>
          <a:off x="107504" y="6525343"/>
          <a:ext cx="8784976" cy="332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7482"/>
            <a:ext cx="738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документы по работе\Бюджеты\Бюджет 2021-2023\публичные слушания\картинки\SvSlASU2Tr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14282"/>
            <a:ext cx="2808312" cy="133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123" y="1264338"/>
            <a:ext cx="4837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D2DA7A">
                    <a:lumMod val="50000"/>
                  </a:srgbClr>
                </a:solidFill>
              </a:rPr>
              <a:t>2021 год – 20 000,0 </a:t>
            </a:r>
            <a:r>
              <a:rPr lang="ru-RU" sz="2400" b="1" i="1" dirty="0" err="1" smtClean="0">
                <a:solidFill>
                  <a:srgbClr val="D2DA7A">
                    <a:lumMod val="50000"/>
                  </a:srgbClr>
                </a:solidFill>
              </a:rPr>
              <a:t>тыс.руб</a:t>
            </a:r>
            <a:r>
              <a:rPr lang="ru-RU" sz="2400" b="1" i="1" dirty="0" smtClean="0">
                <a:solidFill>
                  <a:srgbClr val="D2DA7A">
                    <a:lumMod val="50000"/>
                  </a:srgbClr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D2DA7A">
                    <a:lumMod val="50000"/>
                  </a:srgbClr>
                </a:solidFill>
              </a:rPr>
              <a:t>2022 год – 23 451,4 </a:t>
            </a:r>
            <a:r>
              <a:rPr lang="ru-RU" sz="2400" b="1" i="1" dirty="0" err="1" smtClean="0">
                <a:solidFill>
                  <a:srgbClr val="D2DA7A">
                    <a:lumMod val="50000"/>
                  </a:srgbClr>
                </a:solidFill>
              </a:rPr>
              <a:t>тыс.руб</a:t>
            </a:r>
            <a:r>
              <a:rPr lang="ru-RU" sz="2400" b="1" i="1" dirty="0" smtClean="0">
                <a:solidFill>
                  <a:srgbClr val="D2DA7A">
                    <a:lumMod val="50000"/>
                  </a:srgbClr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D2DA7A">
                    <a:lumMod val="50000"/>
                  </a:srgbClr>
                </a:solidFill>
              </a:rPr>
              <a:t>2023 год -    1 000,0 </a:t>
            </a:r>
            <a:r>
              <a:rPr lang="ru-RU" sz="2400" b="1" i="1" dirty="0" err="1" smtClean="0">
                <a:solidFill>
                  <a:srgbClr val="D2DA7A">
                    <a:lumMod val="50000"/>
                  </a:srgbClr>
                </a:solidFill>
              </a:rPr>
              <a:t>тыс.руб</a:t>
            </a:r>
            <a:r>
              <a:rPr lang="ru-RU" sz="2400" b="1" i="1" dirty="0" smtClean="0">
                <a:solidFill>
                  <a:srgbClr val="D2DA7A">
                    <a:lumMod val="50000"/>
                  </a:srgbClr>
                </a:solidFill>
              </a:rPr>
              <a:t>.</a:t>
            </a:r>
            <a:endParaRPr lang="ru-RU" sz="2400" b="1" i="1" dirty="0">
              <a:solidFill>
                <a:srgbClr val="D2DA7A">
                  <a:lumMod val="5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1097" y="246466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3175">
                  <a:noFill/>
                </a:ln>
                <a:solidFill>
                  <a:srgbClr val="002060"/>
                </a:solidFill>
                <a:latin typeface="Cambria"/>
              </a:rPr>
              <a:t>МП «Развитие и совершенствование сети автомобильных дорог общего пользования муниципального значения Белозерского района»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1" name="Picture 2" descr="X:\0712\картинка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263404"/>
            <a:ext cx="2376264" cy="208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79262" y="3212976"/>
            <a:ext cx="8503282" cy="914400"/>
          </a:xfrm>
          <a:prstGeom prst="round2Diag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3175">
                  <a:solidFill>
                    <a:prstClr val="black"/>
                  </a:solidFill>
                </a:ln>
                <a:solidFill>
                  <a:srgbClr val="B88472">
                    <a:lumMod val="50000"/>
                  </a:srgbClr>
                </a:solidFill>
              </a:rPr>
              <a:t>2021 год</a:t>
            </a:r>
          </a:p>
          <a:p>
            <a:pPr algn="ctr"/>
            <a:r>
              <a:rPr lang="ru-RU" sz="2000" b="1" dirty="0" smtClean="0">
                <a:ln w="3175">
                  <a:solidFill>
                    <a:prstClr val="black"/>
                  </a:solidFill>
                </a:ln>
                <a:solidFill>
                  <a:srgbClr val="B88472">
                    <a:lumMod val="50000"/>
                  </a:srgbClr>
                </a:solidFill>
              </a:rPr>
              <a:t>14 323,4 </a:t>
            </a:r>
            <a:r>
              <a:rPr lang="ru-RU" sz="2000" b="1" dirty="0" err="1" smtClean="0">
                <a:ln w="3175">
                  <a:solidFill>
                    <a:prstClr val="black"/>
                  </a:solidFill>
                </a:ln>
                <a:solidFill>
                  <a:srgbClr val="B88472">
                    <a:lumMod val="50000"/>
                  </a:srgbClr>
                </a:solidFill>
              </a:rPr>
              <a:t>тыс.руб</a:t>
            </a:r>
            <a:r>
              <a:rPr lang="ru-RU" sz="2000" b="1" dirty="0" smtClean="0">
                <a:ln w="3175">
                  <a:solidFill>
                    <a:prstClr val="black"/>
                  </a:solidFill>
                </a:ln>
                <a:solidFill>
                  <a:srgbClr val="B88472">
                    <a:lumMod val="50000"/>
                  </a:srgbClr>
                </a:solidFill>
              </a:rPr>
              <a:t>., в том числе  10 179,0 </a:t>
            </a:r>
            <a:r>
              <a:rPr lang="ru-RU" sz="2000" b="1" dirty="0" err="1" smtClean="0">
                <a:ln w="3175">
                  <a:solidFill>
                    <a:prstClr val="black"/>
                  </a:solidFill>
                </a:ln>
                <a:solidFill>
                  <a:srgbClr val="B88472">
                    <a:lumMod val="50000"/>
                  </a:srgbClr>
                </a:solidFill>
              </a:rPr>
              <a:t>тыс.руб</a:t>
            </a:r>
            <a:r>
              <a:rPr lang="ru-RU" sz="2000" b="1" dirty="0" smtClean="0">
                <a:ln w="3175">
                  <a:solidFill>
                    <a:prstClr val="black"/>
                  </a:solidFill>
                </a:ln>
                <a:solidFill>
                  <a:srgbClr val="B88472">
                    <a:lumMod val="50000"/>
                  </a:srgbClr>
                </a:solidFill>
              </a:rPr>
              <a:t>. за счет акцизов</a:t>
            </a:r>
            <a:endParaRPr lang="ru-RU" sz="2000" b="1" dirty="0">
              <a:ln w="3175">
                <a:solidFill>
                  <a:prstClr val="black"/>
                </a:solidFill>
              </a:ln>
              <a:solidFill>
                <a:srgbClr val="B88472">
                  <a:lumMod val="50000"/>
                </a:srgbClr>
              </a:solidFill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483769" y="4416889"/>
            <a:ext cx="5025674" cy="502496"/>
          </a:xfrm>
          <a:prstGeom prst="flowChartProcess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B88472">
                    <a:lumMod val="50000"/>
                  </a:srgbClr>
                </a:solidFill>
              </a:rPr>
              <a:t>Поселениям по переданным полномочиям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2483769" y="5085184"/>
            <a:ext cx="5025674" cy="576064"/>
          </a:xfrm>
          <a:prstGeom prst="flowChartProcess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B88472">
                    <a:lumMod val="50000"/>
                  </a:srgbClr>
                </a:solidFill>
              </a:rPr>
              <a:t>МО «Город Белозерск»</a:t>
            </a:r>
            <a:endParaRPr lang="ru-RU" sz="2000" b="1" dirty="0">
              <a:solidFill>
                <a:srgbClr val="B88472">
                  <a:lumMod val="50000"/>
                </a:srgbClr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2492176" y="5836718"/>
            <a:ext cx="5025674" cy="540640"/>
          </a:xfrm>
          <a:prstGeom prst="flowChartProcess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B88472">
                    <a:lumMod val="50000"/>
                  </a:srgbClr>
                </a:solidFill>
              </a:rPr>
              <a:t>Артюшинскому</a:t>
            </a:r>
            <a:r>
              <a:rPr lang="ru-RU" sz="2000" b="1" dirty="0" smtClean="0">
                <a:solidFill>
                  <a:srgbClr val="B88472">
                    <a:lumMod val="50000"/>
                  </a:srgbClr>
                </a:solidFill>
              </a:rPr>
              <a:t> сельскому поселению</a:t>
            </a:r>
            <a:endParaRPr lang="ru-RU" sz="2000" b="1" dirty="0">
              <a:solidFill>
                <a:srgbClr val="B88472">
                  <a:lumMod val="50000"/>
                </a:srgbClr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7452320" y="4365104"/>
            <a:ext cx="1512168" cy="554281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1 687,7 </a:t>
            </a:r>
            <a:r>
              <a:rPr lang="ru-RU" b="1" dirty="0" err="1" smtClean="0">
                <a:solidFill>
                  <a:prstClr val="black"/>
                </a:solidFill>
              </a:rPr>
              <a:t>тыс.руб</a:t>
            </a:r>
            <a:r>
              <a:rPr lang="ru-RU" b="1" dirty="0" smtClean="0">
                <a:solidFill>
                  <a:prstClr val="black"/>
                </a:solidFill>
              </a:rPr>
              <a:t>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4" name="Шестиугольник 13"/>
          <p:cNvSpPr/>
          <p:nvPr/>
        </p:nvSpPr>
        <p:spPr>
          <a:xfrm>
            <a:off x="7452320" y="5085184"/>
            <a:ext cx="1512168" cy="576064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1 533,5 </a:t>
            </a:r>
            <a:r>
              <a:rPr lang="ru-RU" b="1" dirty="0" err="1" smtClean="0">
                <a:solidFill>
                  <a:prstClr val="black"/>
                </a:solidFill>
              </a:rPr>
              <a:t>тыс.руб</a:t>
            </a:r>
            <a:r>
              <a:rPr lang="ru-RU" b="1" dirty="0" smtClean="0">
                <a:solidFill>
                  <a:prstClr val="black"/>
                </a:solidFill>
              </a:rPr>
              <a:t>.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6" name="Шестиугольник 15"/>
          <p:cNvSpPr/>
          <p:nvPr/>
        </p:nvSpPr>
        <p:spPr>
          <a:xfrm rot="10800000" flipV="1">
            <a:off x="7452320" y="5805261"/>
            <a:ext cx="1512168" cy="540643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250,0 </a:t>
            </a:r>
            <a:r>
              <a:rPr lang="ru-RU" b="1" dirty="0" err="1" smtClean="0">
                <a:solidFill>
                  <a:prstClr val="black"/>
                </a:solidFill>
              </a:rPr>
              <a:t>тыс.руб</a:t>
            </a:r>
            <a:r>
              <a:rPr lang="ru-RU" b="1" dirty="0" smtClean="0">
                <a:solidFill>
                  <a:prstClr val="black"/>
                </a:solidFill>
              </a:rPr>
              <a:t>.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755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одним вырезанным углом 5"/>
          <p:cNvSpPr/>
          <p:nvPr/>
        </p:nvSpPr>
        <p:spPr>
          <a:xfrm>
            <a:off x="3275856" y="1150509"/>
            <a:ext cx="5544616" cy="888635"/>
          </a:xfrm>
          <a:prstGeom prst="snip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prstClr val="black"/>
                </a:solidFill>
              </a:rPr>
              <a:t>5 216,4 </a:t>
            </a:r>
            <a:r>
              <a:rPr lang="ru-RU" b="1" i="1" dirty="0" err="1" smtClean="0">
                <a:solidFill>
                  <a:prstClr val="black"/>
                </a:solidFill>
              </a:rPr>
              <a:t>тыс.руб</a:t>
            </a:r>
            <a:r>
              <a:rPr lang="ru-RU" b="1" i="1" dirty="0" smtClean="0">
                <a:solidFill>
                  <a:prstClr val="black"/>
                </a:solidFill>
              </a:rPr>
              <a:t>. – субвенция на осуществление полномочий по предоставлению земельного сертификата </a:t>
            </a:r>
            <a:endParaRPr lang="ru-RU" b="1" i="1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064896" cy="72008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n w="3175">
                  <a:noFill/>
                </a:ln>
                <a:solidFill>
                  <a:srgbClr val="002060"/>
                </a:solidFill>
              </a:rPr>
              <a:t>МП «Управление и распоряжение муниципальным имуществом Белозерского муниципального района на 2020 – 2025 годы»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37680" cy="106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1150509"/>
            <a:ext cx="2880320" cy="9144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2021 год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10  870,7 </a:t>
            </a:r>
            <a:r>
              <a:rPr lang="ru-RU" sz="2400" b="1" dirty="0" err="1" smtClean="0">
                <a:solidFill>
                  <a:srgbClr val="002060"/>
                </a:solidFill>
              </a:rPr>
              <a:t>тыс.руб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D:\документы по работе\Бюджеты\Бюджет 2021-2023\публичные слушания\картинки\0-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39144"/>
            <a:ext cx="2880320" cy="189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с одним вырезанным углом 6"/>
          <p:cNvSpPr/>
          <p:nvPr/>
        </p:nvSpPr>
        <p:spPr>
          <a:xfrm>
            <a:off x="3275856" y="2204864"/>
            <a:ext cx="5544616" cy="781236"/>
          </a:xfrm>
          <a:prstGeom prst="snip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prstClr val="black"/>
                </a:solidFill>
              </a:rPr>
              <a:t>4 884,7 </a:t>
            </a:r>
            <a:r>
              <a:rPr lang="ru-RU" b="1" i="1" dirty="0" err="1" smtClean="0">
                <a:solidFill>
                  <a:prstClr val="black"/>
                </a:solidFill>
              </a:rPr>
              <a:t>тыс.руб</a:t>
            </a:r>
            <a:r>
              <a:rPr lang="ru-RU" b="1" i="1" dirty="0" smtClean="0">
                <a:solidFill>
                  <a:prstClr val="black"/>
                </a:solidFill>
              </a:rPr>
              <a:t>. – обеспечение деятельности УИО</a:t>
            </a:r>
            <a:endParaRPr lang="ru-RU" b="1" i="1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3275856" y="3140968"/>
            <a:ext cx="5544616" cy="768793"/>
          </a:xfrm>
          <a:prstGeom prst="snip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prstClr val="black"/>
                </a:solidFill>
              </a:rPr>
              <a:t>769,6 </a:t>
            </a:r>
            <a:r>
              <a:rPr lang="ru-RU" b="1" i="1" dirty="0" err="1" smtClean="0">
                <a:solidFill>
                  <a:prstClr val="black"/>
                </a:solidFill>
              </a:rPr>
              <a:t>тыс.руб</a:t>
            </a:r>
            <a:r>
              <a:rPr lang="ru-RU" b="1" i="1" dirty="0" smtClean="0">
                <a:solidFill>
                  <a:prstClr val="black"/>
                </a:solidFill>
              </a:rPr>
              <a:t>. – межбюджетные трансферты из бюджета МО «Город Белозерск»</a:t>
            </a:r>
            <a:endParaRPr lang="ru-RU" b="1" i="1" dirty="0">
              <a:solidFill>
                <a:prstClr val="black"/>
              </a:solidFill>
            </a:endParaRPr>
          </a:p>
        </p:txBody>
      </p:sp>
      <p:sp>
        <p:nvSpPr>
          <p:cNvPr id="9" name="Блок-схема: карточка 8"/>
          <p:cNvSpPr/>
          <p:nvPr/>
        </p:nvSpPr>
        <p:spPr>
          <a:xfrm>
            <a:off x="701094" y="4365104"/>
            <a:ext cx="3456384" cy="1944216"/>
          </a:xfrm>
          <a:prstGeom prst="flowChartPunchedCar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2022 год – 10 091,1 </a:t>
            </a:r>
            <a:r>
              <a:rPr lang="ru-RU" b="1" i="1" dirty="0" err="1" smtClean="0">
                <a:solidFill>
                  <a:srgbClr val="002060"/>
                </a:solidFill>
              </a:rPr>
              <a:t>тыс.руб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2060"/>
                </a:solidFill>
              </a:rPr>
              <a:t>5 216,4 – субвенция на осуществление полномочий по предоставлению земельного сертификата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0" name="Блок-схема: карточка 9"/>
          <p:cNvSpPr/>
          <p:nvPr/>
        </p:nvSpPr>
        <p:spPr>
          <a:xfrm>
            <a:off x="5148064" y="4365104"/>
            <a:ext cx="3312368" cy="1944216"/>
          </a:xfrm>
          <a:prstGeom prst="flowChartPunchedCar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2023 </a:t>
            </a:r>
            <a:r>
              <a:rPr lang="ru-RU" b="1" i="1" dirty="0">
                <a:solidFill>
                  <a:srgbClr val="002060"/>
                </a:solidFill>
              </a:rPr>
              <a:t>год – 10 091,1 </a:t>
            </a:r>
            <a:r>
              <a:rPr lang="ru-RU" b="1" i="1" dirty="0" err="1">
                <a:solidFill>
                  <a:srgbClr val="002060"/>
                </a:solidFill>
              </a:rPr>
              <a:t>тыс.руб</a:t>
            </a:r>
            <a:r>
              <a:rPr lang="ru-RU" b="1" i="1" dirty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5 216,4 – субвенция на осуществление полномочий по предоставлению земельного сертификата</a:t>
            </a:r>
          </a:p>
        </p:txBody>
      </p:sp>
    </p:spTree>
    <p:extLst>
      <p:ext uri="{BB962C8B-B14F-4D97-AF65-F5344CB8AC3E}">
        <p14:creationId xmlns:p14="http://schemas.microsoft.com/office/powerpoint/2010/main" val="651348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679449" y="2636912"/>
            <a:ext cx="6060903" cy="1139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white"/>
                </a:solidFill>
              </a:rPr>
              <a:t>Профессиональное обучение, переподготовка и повышение квалификации муниципальных служащих 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1984" y="0"/>
            <a:ext cx="7834327" cy="11716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n w="3175">
                  <a:noFill/>
                </a:ln>
                <a:solidFill>
                  <a:srgbClr val="002060"/>
                </a:solidFill>
              </a:rPr>
              <a:t>Муниципальная программа основных направлений кадровой политики в  Белозерском муниципальном районе </a:t>
            </a:r>
            <a:br>
              <a:rPr lang="ru-RU" sz="2000" b="1" dirty="0" smtClean="0">
                <a:ln w="3175">
                  <a:noFill/>
                </a:ln>
                <a:solidFill>
                  <a:srgbClr val="002060"/>
                </a:solidFill>
              </a:rPr>
            </a:br>
            <a:r>
              <a:rPr lang="ru-RU" sz="2000" b="1" dirty="0" smtClean="0">
                <a:ln w="3175">
                  <a:noFill/>
                </a:ln>
                <a:solidFill>
                  <a:srgbClr val="002060"/>
                </a:solidFill>
              </a:rPr>
              <a:t>на 2021 </a:t>
            </a:r>
            <a:r>
              <a:rPr lang="ru-RU" sz="2000" b="1" dirty="0">
                <a:ln w="3175">
                  <a:noFill/>
                </a:ln>
                <a:solidFill>
                  <a:srgbClr val="002060"/>
                </a:solidFill>
              </a:rPr>
              <a:t>– 2025 </a:t>
            </a:r>
            <a:r>
              <a:rPr lang="ru-RU" sz="2000" b="1" dirty="0" smtClean="0">
                <a:ln w="3175">
                  <a:noFill/>
                </a:ln>
                <a:solidFill>
                  <a:srgbClr val="002060"/>
                </a:solidFill>
              </a:rPr>
              <a:t>годы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00519849"/>
              </p:ext>
            </p:extLst>
          </p:nvPr>
        </p:nvGraphicFramePr>
        <p:xfrm>
          <a:off x="429078" y="6865812"/>
          <a:ext cx="835292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1403649" y="1340768"/>
            <a:ext cx="6336703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white"/>
                </a:solidFill>
              </a:rPr>
              <a:t>      Осуществление целевой подготовки</a:t>
            </a:r>
          </a:p>
          <a:p>
            <a:pPr algn="ctr"/>
            <a:r>
              <a:rPr lang="ru-RU" sz="2000" dirty="0" smtClean="0">
                <a:solidFill>
                  <a:prstClr val="white"/>
                </a:solidFill>
              </a:rPr>
              <a:t> кадров (стипендии)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91859" y="4077072"/>
            <a:ext cx="604849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white"/>
                </a:solidFill>
              </a:rPr>
              <a:t>Меры социальной поддержки в виде выплаты компенсации по найму жилья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203893" y="1340768"/>
            <a:ext cx="1656184" cy="1080120"/>
          </a:xfrm>
          <a:prstGeom prst="hexagon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203894" y="4077072"/>
            <a:ext cx="1979672" cy="1080120"/>
          </a:xfrm>
          <a:prstGeom prst="hexagon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2" y="71169"/>
            <a:ext cx="7970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Шестиугольник 5"/>
          <p:cNvSpPr/>
          <p:nvPr/>
        </p:nvSpPr>
        <p:spPr>
          <a:xfrm>
            <a:off x="203894" y="2636912"/>
            <a:ext cx="1883282" cy="1139152"/>
          </a:xfrm>
          <a:prstGeom prst="hex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75" y="2636912"/>
            <a:ext cx="1800200" cy="12341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7308305" y="1440363"/>
            <a:ext cx="1584352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180,0 </a:t>
            </a:r>
            <a:r>
              <a:rPr lang="ru-RU" sz="2000" b="1" dirty="0" err="1" smtClean="0">
                <a:solidFill>
                  <a:srgbClr val="002060"/>
                </a:solidFill>
              </a:rPr>
              <a:t>тыс.руб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380311" y="2780928"/>
            <a:ext cx="1512345" cy="9302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68,0</a:t>
            </a:r>
          </a:p>
          <a:p>
            <a:pPr algn="ctr"/>
            <a:r>
              <a:rPr lang="ru-RU" sz="2000" b="1" dirty="0" err="1" smtClean="0">
                <a:solidFill>
                  <a:srgbClr val="002060"/>
                </a:solidFill>
              </a:rPr>
              <a:t>тыс.руб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452320" y="4179779"/>
            <a:ext cx="1440336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144,0</a:t>
            </a:r>
          </a:p>
          <a:p>
            <a:pPr algn="ctr"/>
            <a:r>
              <a:rPr lang="ru-RU" sz="2000" b="1" dirty="0" err="1" smtClean="0">
                <a:solidFill>
                  <a:srgbClr val="002060"/>
                </a:solidFill>
              </a:rPr>
              <a:t>тыс.руб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55776" y="5373216"/>
            <a:ext cx="3816424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rabicPlain" startAt="2021"/>
            </a:pPr>
            <a:r>
              <a:rPr lang="ru-RU" sz="2800" b="1" dirty="0" smtClean="0">
                <a:solidFill>
                  <a:srgbClr val="002060"/>
                </a:solidFill>
              </a:rPr>
              <a:t>  - 2023  годы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по  392,0  </a:t>
            </a:r>
            <a:r>
              <a:rPr lang="ru-RU" sz="2800" b="1" dirty="0" err="1" smtClean="0">
                <a:solidFill>
                  <a:srgbClr val="002060"/>
                </a:solidFill>
              </a:rPr>
              <a:t>тыс.руб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9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686800" cy="3168352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3100" dirty="0"/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4241093060"/>
              </p:ext>
            </p:extLst>
          </p:nvPr>
        </p:nvGraphicFramePr>
        <p:xfrm>
          <a:off x="395536" y="1340768"/>
          <a:ext cx="8136904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436665584"/>
              </p:ext>
            </p:extLst>
          </p:nvPr>
        </p:nvGraphicFramePr>
        <p:xfrm>
          <a:off x="107504" y="4221088"/>
          <a:ext cx="878497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89" y="4293096"/>
            <a:ext cx="392405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ятиугольник 2"/>
          <p:cNvSpPr/>
          <p:nvPr/>
        </p:nvSpPr>
        <p:spPr>
          <a:xfrm>
            <a:off x="4139952" y="4293096"/>
            <a:ext cx="4824536" cy="2376264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</a:rPr>
              <a:t>2021 год – 130,0 </a:t>
            </a:r>
            <a:r>
              <a:rPr lang="ru-RU" sz="2400" dirty="0" err="1" smtClean="0">
                <a:solidFill>
                  <a:prstClr val="black"/>
                </a:solidFill>
              </a:rPr>
              <a:t>тыс.руб</a:t>
            </a:r>
            <a:r>
              <a:rPr lang="ru-RU" sz="2400" dirty="0" smtClean="0">
                <a:solidFill>
                  <a:prstClr val="black"/>
                </a:solidFill>
              </a:rPr>
              <a:t>.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</a:rPr>
              <a:t>2022 год – 130,0  </a:t>
            </a:r>
            <a:r>
              <a:rPr lang="ru-RU" sz="2400" dirty="0" err="1" smtClean="0">
                <a:solidFill>
                  <a:prstClr val="black"/>
                </a:solidFill>
              </a:rPr>
              <a:t>тыс.руб</a:t>
            </a:r>
            <a:r>
              <a:rPr lang="ru-RU" sz="2400" dirty="0" smtClean="0">
                <a:solidFill>
                  <a:prstClr val="black"/>
                </a:solidFill>
              </a:rPr>
              <a:t>.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</a:rPr>
              <a:t>2023 год – 130 </a:t>
            </a:r>
            <a:r>
              <a:rPr lang="ru-RU" sz="2400" dirty="0" err="1" smtClean="0">
                <a:solidFill>
                  <a:prstClr val="black"/>
                </a:solidFill>
              </a:rPr>
              <a:t>тыс.руб</a:t>
            </a:r>
            <a:r>
              <a:rPr lang="ru-RU" sz="2400" dirty="0" smtClean="0">
                <a:solidFill>
                  <a:prstClr val="black"/>
                </a:solidFill>
              </a:rPr>
              <a:t>.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89" y="70207"/>
            <a:ext cx="738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188640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3175">
                  <a:noFill/>
                </a:ln>
                <a:solidFill>
                  <a:srgbClr val="002060"/>
                </a:solidFill>
                <a:latin typeface="Cambria"/>
              </a:rPr>
              <a:t>МП «Обеспечение профилактики правонарушений, безопасности населения на территории  Белозерского муниципального района  в </a:t>
            </a:r>
            <a:r>
              <a:rPr lang="ru-RU" sz="2000" b="1" dirty="0">
                <a:ln w="3175">
                  <a:noFill/>
                </a:ln>
                <a:solidFill>
                  <a:srgbClr val="002060"/>
                </a:solidFill>
                <a:latin typeface="Cambria"/>
              </a:rPr>
              <a:t>2021 – 2025 </a:t>
            </a:r>
            <a:r>
              <a:rPr lang="ru-RU" sz="2000" b="1" dirty="0" smtClean="0">
                <a:ln w="3175">
                  <a:noFill/>
                </a:ln>
                <a:solidFill>
                  <a:srgbClr val="002060"/>
                </a:solidFill>
                <a:latin typeface="Cambria"/>
              </a:rPr>
              <a:t>годах»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269" y="3140968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3175">
                  <a:noFill/>
                </a:ln>
                <a:solidFill>
                  <a:srgbClr val="002060"/>
                </a:solidFill>
                <a:latin typeface="Cambria"/>
              </a:rPr>
              <a:t>МП </a:t>
            </a:r>
            <a:r>
              <a:rPr lang="ru-RU" sz="2000" b="1" dirty="0" smtClean="0">
                <a:ln w="3175">
                  <a:noFill/>
                </a:ln>
                <a:solidFill>
                  <a:srgbClr val="002060"/>
                </a:solidFill>
                <a:latin typeface="Cambria"/>
              </a:rPr>
              <a:t>«Формирование законопослушного поведения участников дорожного движения в  Белозерском муниципальном районе  </a:t>
            </a:r>
          </a:p>
          <a:p>
            <a:pPr algn="ctr"/>
            <a:r>
              <a:rPr lang="ru-RU" sz="2000" b="1" dirty="0" smtClean="0">
                <a:ln w="3175">
                  <a:noFill/>
                </a:ln>
                <a:solidFill>
                  <a:srgbClr val="002060"/>
                </a:solidFill>
                <a:latin typeface="Cambria"/>
              </a:rPr>
              <a:t>на </a:t>
            </a:r>
            <a:r>
              <a:rPr lang="ru-RU" sz="2000" b="1" dirty="0">
                <a:ln w="3175">
                  <a:noFill/>
                </a:ln>
                <a:solidFill>
                  <a:srgbClr val="002060"/>
                </a:solidFill>
                <a:latin typeface="Cambria"/>
              </a:rPr>
              <a:t>2021 – 2025 </a:t>
            </a:r>
            <a:r>
              <a:rPr lang="ru-RU" sz="2000" b="1" dirty="0" smtClean="0">
                <a:ln w="3175">
                  <a:noFill/>
                </a:ln>
                <a:solidFill>
                  <a:srgbClr val="002060"/>
                </a:solidFill>
                <a:latin typeface="Cambria"/>
              </a:rPr>
              <a:t>годы»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9988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апля 8"/>
          <p:cNvSpPr/>
          <p:nvPr/>
        </p:nvSpPr>
        <p:spPr>
          <a:xfrm>
            <a:off x="5796136" y="4723684"/>
            <a:ext cx="2411760" cy="2013876"/>
          </a:xfrm>
          <a:prstGeom prst="teardrop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1 188,8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тыс.руб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Капля 7"/>
          <p:cNvSpPr/>
          <p:nvPr/>
        </p:nvSpPr>
        <p:spPr>
          <a:xfrm>
            <a:off x="455480" y="4883487"/>
            <a:ext cx="2376265" cy="1942150"/>
          </a:xfrm>
          <a:prstGeom prst="teardrop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1 218,5</a:t>
            </a: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тыс.руб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8092007" cy="576064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ru-RU" sz="2400" b="1" dirty="0">
                <a:ln w="3175">
                  <a:noFill/>
                </a:ln>
                <a:solidFill>
                  <a:srgbClr val="002060"/>
                </a:solidFill>
                <a:ea typeface="+mn-ea"/>
                <a:cs typeface="+mn-cs"/>
              </a:rPr>
              <a:t>МП </a:t>
            </a:r>
            <a: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  <a:ea typeface="+mn-ea"/>
                <a:cs typeface="+mn-cs"/>
              </a:rPr>
              <a:t>«Молодежь </a:t>
            </a:r>
            <a:r>
              <a:rPr lang="ru-RU" sz="2400" b="1" dirty="0" err="1" smtClean="0">
                <a:ln w="3175">
                  <a:noFill/>
                </a:ln>
                <a:solidFill>
                  <a:srgbClr val="002060"/>
                </a:solidFill>
                <a:ea typeface="+mn-ea"/>
                <a:cs typeface="+mn-cs"/>
              </a:rPr>
              <a:t>Белозерья</a:t>
            </a:r>
            <a: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  <a:ea typeface="+mn-ea"/>
                <a:cs typeface="+mn-cs"/>
              </a:rPr>
              <a:t>» на 2020 – 2025 годы</a:t>
            </a:r>
            <a:endParaRPr lang="ru-RU" sz="2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D:\документы по работе\Бюджеты\Бюджет 2020-2022\публичные слушания\картинки\1fgJ3nWM8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360040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1331640" y="4187565"/>
            <a:ext cx="2808312" cy="1186550"/>
          </a:xfrm>
          <a:prstGeom prst="downArrow">
            <a:avLst>
              <a:gd name="adj1" fmla="val 50000"/>
              <a:gd name="adj2" fmla="val 55341"/>
            </a:avLst>
          </a:prstGeom>
          <a:ln w="762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2022 год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518248" y="4197651"/>
            <a:ext cx="2843808" cy="1052067"/>
          </a:xfrm>
          <a:prstGeom prst="downArrow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2023  год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" y="116632"/>
            <a:ext cx="738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с одним скругленным углом 3"/>
          <p:cNvSpPr/>
          <p:nvPr/>
        </p:nvSpPr>
        <p:spPr>
          <a:xfrm>
            <a:off x="179512" y="1357681"/>
            <a:ext cx="3600400" cy="914400"/>
          </a:xfrm>
          <a:prstGeom prst="round1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2021 год – 1 267,9 </a:t>
            </a:r>
            <a:r>
              <a:rPr lang="ru-RU" sz="2000" b="1" dirty="0" err="1" smtClean="0">
                <a:solidFill>
                  <a:srgbClr val="002060"/>
                </a:solidFill>
              </a:rPr>
              <a:t>тыс.руб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3779912" y="1484784"/>
            <a:ext cx="4968552" cy="787297"/>
          </a:xfrm>
          <a:prstGeom prst="homePlat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Осуществление переданных полномочий по работе с детьми и молодежью – 40,0 </a:t>
            </a:r>
            <a:r>
              <a:rPr lang="ru-RU" dirty="0" err="1" smtClean="0">
                <a:solidFill>
                  <a:prstClr val="black"/>
                </a:solidFill>
              </a:rPr>
              <a:t>тыс.руб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3796594" y="2348880"/>
            <a:ext cx="4951870" cy="756084"/>
          </a:xfrm>
          <a:prstGeom prst="homePlat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Субсидия на иные цели учреждениям культуры – 319,2 </a:t>
            </a:r>
            <a:r>
              <a:rPr lang="ru-RU" dirty="0" err="1" smtClean="0">
                <a:solidFill>
                  <a:prstClr val="black"/>
                </a:solidFill>
              </a:rPr>
              <a:t>тыс.руб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3779912" y="3212976"/>
            <a:ext cx="4968552" cy="720080"/>
          </a:xfrm>
          <a:prstGeom prst="homePlat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Реализация мероприятий по обеспечению жильем молодых семей – 908,6 </a:t>
            </a:r>
            <a:r>
              <a:rPr lang="ru-RU" dirty="0" err="1" smtClean="0">
                <a:solidFill>
                  <a:prstClr val="black"/>
                </a:solidFill>
              </a:rPr>
              <a:t>тыс.руб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216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690" y="116632"/>
            <a:ext cx="8145909" cy="9361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1F497D"/>
                </a:solidFill>
                <a:latin typeface="Cambria" pitchFamily="18" charset="0"/>
              </a:rPr>
              <a:t>Основные подходы к формированию бюджета</a:t>
            </a:r>
            <a:endParaRPr lang="ru-RU" sz="3200" dirty="0">
              <a:latin typeface="Cambri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853500"/>
              </p:ext>
            </p:extLst>
          </p:nvPr>
        </p:nvGraphicFramePr>
        <p:xfrm>
          <a:off x="323528" y="1556792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8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85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28600"/>
            <a:ext cx="8208912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 descr="D:\документы по работе\Бюджеты\Бюджет 2020-2022\публичные слушания\картинки\NR074b4ddf23236a9b735bf622d2d6d8f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11" y="2060848"/>
            <a:ext cx="324036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728" y="4199305"/>
            <a:ext cx="388843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687491" y="4872299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</a:rPr>
              <a:t>Субсидия на развитие </a:t>
            </a:r>
            <a:r>
              <a:rPr lang="ru-RU" dirty="0">
                <a:solidFill>
                  <a:prstClr val="black"/>
                </a:solidFill>
              </a:rPr>
              <a:t>мобильной торговли в малонаселенных и труднодоступных населенных пунктах </a:t>
            </a:r>
            <a:r>
              <a:rPr lang="ru-RU" dirty="0" smtClean="0">
                <a:solidFill>
                  <a:prstClr val="black"/>
                </a:solidFill>
              </a:rPr>
              <a:t> - 364,4 </a:t>
            </a:r>
            <a:r>
              <a:rPr lang="ru-RU" dirty="0" err="1" smtClean="0">
                <a:solidFill>
                  <a:prstClr val="black"/>
                </a:solidFill>
              </a:rPr>
              <a:t>тыс.руб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7" y="0"/>
            <a:ext cx="738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117901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3175">
                  <a:noFill/>
                </a:ln>
                <a:solidFill>
                  <a:srgbClr val="002060"/>
                </a:solidFill>
                <a:latin typeface="Cambria"/>
              </a:rPr>
              <a:t>МП </a:t>
            </a:r>
            <a: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  <a:latin typeface="Cambria"/>
              </a:rPr>
              <a:t>«Экономическое развитие Белозерского муниципального района  на 2021 – </a:t>
            </a:r>
            <a:r>
              <a:rPr lang="ru-RU" sz="2400" b="1" dirty="0">
                <a:ln w="3175">
                  <a:noFill/>
                </a:ln>
                <a:solidFill>
                  <a:srgbClr val="002060"/>
                </a:solidFill>
                <a:latin typeface="Cambria"/>
              </a:rPr>
              <a:t>2025 </a:t>
            </a:r>
            <a: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  <a:latin typeface="Cambria"/>
              </a:rPr>
              <a:t>годы»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3" y="1301173"/>
            <a:ext cx="3270027" cy="759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2021 год  - 493,6 </a:t>
            </a:r>
            <a:r>
              <a:rPr lang="ru-RU" sz="2400" b="1" dirty="0" err="1" smtClean="0">
                <a:solidFill>
                  <a:srgbClr val="002060"/>
                </a:solidFill>
              </a:rPr>
              <a:t>тыс.руб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3737571" y="2813341"/>
            <a:ext cx="5010894" cy="1047707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Развитие малого и среднего предпринимательства на территории района – 413,6 </a:t>
            </a:r>
            <a:r>
              <a:rPr lang="ru-RU" sz="2000" b="1" dirty="0" err="1" smtClean="0">
                <a:solidFill>
                  <a:prstClr val="white"/>
                </a:solidFill>
              </a:rPr>
              <a:t>тыс.руб</a:t>
            </a:r>
            <a:r>
              <a:rPr lang="ru-RU" sz="2000" b="1" dirty="0" smtClean="0">
                <a:solidFill>
                  <a:prstClr val="white"/>
                </a:solidFill>
              </a:rPr>
              <a:t>.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3706036" y="1301173"/>
            <a:ext cx="5010893" cy="1080120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Повышение инвестиционной привлекательности района – 80,0 </a:t>
            </a:r>
            <a:r>
              <a:rPr lang="ru-RU" sz="2000" b="1" dirty="0" err="1" smtClean="0">
                <a:solidFill>
                  <a:prstClr val="white"/>
                </a:solidFill>
              </a:rPr>
              <a:t>тыс.руб</a:t>
            </a:r>
            <a:r>
              <a:rPr lang="ru-RU" sz="2000" b="1" dirty="0" smtClean="0">
                <a:solidFill>
                  <a:prstClr val="white"/>
                </a:solidFill>
              </a:rPr>
              <a:t>.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5" name="Пятиугольник 4"/>
          <p:cNvSpPr/>
          <p:nvPr/>
        </p:nvSpPr>
        <p:spPr>
          <a:xfrm rot="5400000">
            <a:off x="4338479" y="3260139"/>
            <a:ext cx="864097" cy="2065915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688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8092008" cy="1080120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ru-RU" sz="2400" b="1" dirty="0">
                <a:ln w="3175">
                  <a:noFill/>
                </a:ln>
                <a:solidFill>
                  <a:srgbClr val="002060"/>
                </a:solidFill>
                <a:ea typeface="+mn-ea"/>
                <a:cs typeface="+mn-cs"/>
              </a:rPr>
              <a:t>МП </a:t>
            </a:r>
            <a: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  <a:ea typeface="+mn-ea"/>
                <a:cs typeface="+mn-cs"/>
              </a:rPr>
              <a:t>«Формирование современной городской среды на территории Белозерского </a:t>
            </a:r>
            <a:b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  <a:ea typeface="+mn-ea"/>
                <a:cs typeface="+mn-cs"/>
              </a:rPr>
            </a:br>
            <a: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  <a:ea typeface="+mn-ea"/>
                <a:cs typeface="+mn-cs"/>
              </a:rPr>
              <a:t>муниципального района»</a:t>
            </a:r>
            <a:endParaRPr lang="ru-RU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6" y="19147"/>
            <a:ext cx="738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X:\картинки\O6A6561-1200x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17621"/>
            <a:ext cx="3923928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113" y="3951764"/>
            <a:ext cx="7836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b="1" dirty="0">
                <a:solidFill>
                  <a:prstClr val="black"/>
                </a:solidFill>
              </a:rPr>
              <a:t>на  </a:t>
            </a:r>
            <a:r>
              <a:rPr lang="ru-RU" sz="2000" b="1" dirty="0" smtClean="0">
                <a:solidFill>
                  <a:prstClr val="black"/>
                </a:solidFill>
              </a:rPr>
              <a:t>2021 </a:t>
            </a:r>
            <a:r>
              <a:rPr lang="ru-RU" sz="2000" b="1" dirty="0">
                <a:solidFill>
                  <a:prstClr val="black"/>
                </a:solidFill>
              </a:rPr>
              <a:t>год   в сумме  </a:t>
            </a:r>
            <a:r>
              <a:rPr lang="ru-RU" sz="2000" b="1" dirty="0" smtClean="0">
                <a:solidFill>
                  <a:prstClr val="black"/>
                </a:solidFill>
              </a:rPr>
              <a:t>284,2  </a:t>
            </a:r>
            <a:r>
              <a:rPr lang="ru-RU" sz="2000" b="1" dirty="0">
                <a:solidFill>
                  <a:prstClr val="black"/>
                </a:solidFill>
              </a:rPr>
              <a:t>тыс. рублей, </a:t>
            </a:r>
            <a:endParaRPr lang="ru-RU" sz="2000" b="1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>
                <a:solidFill>
                  <a:prstClr val="black"/>
                </a:solidFill>
              </a:rPr>
              <a:t>на </a:t>
            </a:r>
            <a:r>
              <a:rPr lang="ru-RU" sz="2000" b="1" dirty="0">
                <a:solidFill>
                  <a:prstClr val="black"/>
                </a:solidFill>
              </a:rPr>
              <a:t>2021год -  </a:t>
            </a:r>
            <a:r>
              <a:rPr lang="ru-RU" sz="2000" b="1" dirty="0" smtClean="0">
                <a:solidFill>
                  <a:prstClr val="black"/>
                </a:solidFill>
              </a:rPr>
              <a:t>203,4 </a:t>
            </a:r>
            <a:r>
              <a:rPr lang="ru-RU" sz="2000" b="1" dirty="0">
                <a:solidFill>
                  <a:prstClr val="black"/>
                </a:solidFill>
              </a:rPr>
              <a:t>тыс. рублей, </a:t>
            </a:r>
            <a:endParaRPr lang="ru-RU" sz="2000" b="1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>
                <a:solidFill>
                  <a:prstClr val="black"/>
                </a:solidFill>
              </a:rPr>
              <a:t>на 2022год  </a:t>
            </a:r>
            <a:r>
              <a:rPr lang="ru-RU" sz="2000" b="1" dirty="0">
                <a:solidFill>
                  <a:prstClr val="black"/>
                </a:solidFill>
              </a:rPr>
              <a:t>-  </a:t>
            </a:r>
            <a:r>
              <a:rPr lang="ru-RU" sz="2000" b="1" dirty="0" smtClean="0">
                <a:solidFill>
                  <a:prstClr val="black"/>
                </a:solidFill>
              </a:rPr>
              <a:t>203,4 </a:t>
            </a:r>
            <a:r>
              <a:rPr lang="ru-RU" sz="2000" b="1" dirty="0">
                <a:solidFill>
                  <a:prstClr val="black"/>
                </a:solidFill>
              </a:rPr>
              <a:t>тыс. рублей.</a:t>
            </a:r>
          </a:p>
        </p:txBody>
      </p:sp>
      <p:pic>
        <p:nvPicPr>
          <p:cNvPr id="1026" name="Picture 2" descr="D:\документы по работе\Бюджеты\Бюджет 2021-2023\публичные слушания\картинки\162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67240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документы по работе\Бюджеты\Бюджет 2021-2023\публичные слушания\картинки\ankudinov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386" y="1375004"/>
            <a:ext cx="3282558" cy="241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5833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822704" cy="4747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</a:rPr>
              <a:t>Непрограммные расходы</a:t>
            </a:r>
            <a:endParaRPr lang="ru-RU" sz="32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27745488"/>
              </p:ext>
            </p:extLst>
          </p:nvPr>
        </p:nvGraphicFramePr>
        <p:xfrm>
          <a:off x="395536" y="1185687"/>
          <a:ext cx="8605892" cy="5267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Выноска 1 4"/>
          <p:cNvSpPr/>
          <p:nvPr/>
        </p:nvSpPr>
        <p:spPr>
          <a:xfrm>
            <a:off x="7995565" y="620688"/>
            <a:ext cx="792088" cy="576064"/>
          </a:xfrm>
          <a:prstGeom prst="borderCallout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1,5 %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9952"/>
            <a:ext cx="738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6296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606680" cy="838200"/>
          </a:xfrm>
        </p:spPr>
        <p:txBody>
          <a:bodyPr/>
          <a:lstStyle/>
          <a:p>
            <a:pPr algn="ctr"/>
            <a:r>
              <a:rPr lang="ru-RU" dirty="0" smtClean="0"/>
              <a:t>Резервный фонд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73669949"/>
              </p:ext>
            </p:extLst>
          </p:nvPr>
        </p:nvGraphicFramePr>
        <p:xfrm>
          <a:off x="2267744" y="1160748"/>
          <a:ext cx="72008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1628800"/>
            <a:ext cx="2952328" cy="4176464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58" y="116632"/>
            <a:ext cx="738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1034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380040" cy="792088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  <a:latin typeface="Cambria"/>
                <a:ea typeface="+mj-ea"/>
                <a:cs typeface="+mj-cs"/>
              </a:rPr>
              <a:t>Меры социальной поддержки граждан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26117829"/>
              </p:ext>
            </p:extLst>
          </p:nvPr>
        </p:nvGraphicFramePr>
        <p:xfrm>
          <a:off x="107504" y="2880321"/>
          <a:ext cx="8928992" cy="3832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0"/>
                <a:gridCol w="1584176"/>
                <a:gridCol w="1584176"/>
              </a:tblGrid>
              <a:tr h="56785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Обеспечение жильем ОКГ (ветераны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</a:rPr>
                        <a:t> и инвалиды)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1 936,0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1 318,0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574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Обеспечение жильем молодых семей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1 021,8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908,6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6286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Единовременная денежная выплата взамен предоставления земельного участка многодетным семьям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4 914,8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5 142,7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574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ЕДК за коммунальные услуги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374,0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360,0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110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Доплаты к пенсии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2 058,0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2 160,0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574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Компенсация расходов по найму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72,0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144,0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38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документы по работе\Бюджеты\Бюджет 2021-2023\публичные слушания\картинки\zhile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97" y="1191138"/>
            <a:ext cx="2367211" cy="151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документы по работе\Бюджеты\Бюджет 2021-2023\публичные слушания\картинки\ветераны_res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20389"/>
            <a:ext cx="2195736" cy="122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156176" y="2287075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2020        2021</a:t>
            </a:r>
          </a:p>
          <a:p>
            <a:pPr algn="ctr"/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8" name="Стрелка вверх 17"/>
          <p:cNvSpPr/>
          <p:nvPr/>
        </p:nvSpPr>
        <p:spPr>
          <a:xfrm>
            <a:off x="7276039" y="4149080"/>
            <a:ext cx="376943" cy="504056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7298431" y="5063836"/>
            <a:ext cx="347836" cy="48920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трелка вверх 19"/>
          <p:cNvSpPr/>
          <p:nvPr/>
        </p:nvSpPr>
        <p:spPr>
          <a:xfrm>
            <a:off x="7251206" y="5780141"/>
            <a:ext cx="396487" cy="338278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трелка вверх 20"/>
          <p:cNvSpPr/>
          <p:nvPr/>
        </p:nvSpPr>
        <p:spPr>
          <a:xfrm>
            <a:off x="7270239" y="6263158"/>
            <a:ext cx="439134" cy="406202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7255261" y="2996952"/>
            <a:ext cx="367433" cy="43204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7229444" y="3489187"/>
            <a:ext cx="392661" cy="50405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28384" y="1950029"/>
            <a:ext cx="1105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>
                <a:solidFill>
                  <a:prstClr val="black"/>
                </a:solidFill>
              </a:rPr>
              <a:t>т</a:t>
            </a:r>
            <a:r>
              <a:rPr lang="ru-RU" sz="2000" b="1" dirty="0" err="1" smtClean="0">
                <a:solidFill>
                  <a:prstClr val="black"/>
                </a:solidFill>
              </a:rPr>
              <a:t>ыс.руб</a:t>
            </a:r>
            <a:r>
              <a:rPr lang="ru-RU" sz="2000" b="1" dirty="0" smtClean="0">
                <a:solidFill>
                  <a:prstClr val="black"/>
                </a:solidFill>
              </a:rPr>
              <a:t>.</a:t>
            </a:r>
            <a:endParaRPr lang="ru-RU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61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0623"/>
            <a:ext cx="81724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  <a:ea typeface="+mn-ea"/>
                <a:cs typeface="+mn-cs"/>
              </a:rPr>
              <a:t>Финансовая помощь бюджетам поселений из районного   бюджета,  </a:t>
            </a:r>
            <a:r>
              <a:rPr lang="ru-RU" sz="2400" b="1" dirty="0" err="1" smtClean="0">
                <a:ln w="3175">
                  <a:noFill/>
                </a:ln>
                <a:solidFill>
                  <a:srgbClr val="002060"/>
                </a:solidFill>
                <a:ea typeface="+mn-ea"/>
                <a:cs typeface="+mn-cs"/>
              </a:rPr>
              <a:t>тыс.руб</a:t>
            </a:r>
            <a: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  <a:ea typeface="+mn-ea"/>
                <a:cs typeface="+mn-cs"/>
              </a:rPr>
              <a:t>.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27851062"/>
              </p:ext>
            </p:extLst>
          </p:nvPr>
        </p:nvGraphicFramePr>
        <p:xfrm>
          <a:off x="107503" y="1052736"/>
          <a:ext cx="8902825" cy="5095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20281"/>
                <a:gridCol w="1440160"/>
                <a:gridCol w="1656184"/>
                <a:gridCol w="1656184"/>
                <a:gridCol w="163001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Межбюджетные</a:t>
                      </a:r>
                      <a:r>
                        <a:rPr lang="ru-RU" b="1" baseline="0" dirty="0" smtClean="0"/>
                        <a:t> трансферты, всего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</a:rPr>
                        <a:t>91 608,4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</a:rPr>
                        <a:t>22 237,3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</a:rPr>
                        <a:t>19 143,6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</a:rPr>
                        <a:t>21 151,1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в том</a:t>
                      </a:r>
                      <a:r>
                        <a:rPr lang="ru-RU" baseline="0" dirty="0" smtClean="0"/>
                        <a:t> числе: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дотация на выравнивание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</a:rPr>
                        <a:t>5 032,8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5 126,0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225,3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5 640,5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иные дотации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</a:rPr>
                        <a:t>14 082,0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12 085,8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13 918,3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15 510,6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Межбюджетные трансферты на переданные полномочия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+mn-lt"/>
                        </a:rPr>
                        <a:t>4 016,3</a:t>
                      </a:r>
                    </a:p>
                    <a:p>
                      <a:pPr algn="ctr"/>
                      <a:endParaRPr lang="ru-RU" sz="20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+mn-lt"/>
                        </a:rPr>
                        <a:t>1 554,3</a:t>
                      </a:r>
                    </a:p>
                    <a:p>
                      <a:pPr algn="ctr"/>
                      <a:endParaRPr lang="ru-RU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</a:rPr>
                        <a:t>х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</a:rPr>
                        <a:t>х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Межбюджетные трансферты</a:t>
                      </a:r>
                      <a:r>
                        <a:rPr lang="ru-RU" baseline="0" dirty="0" smtClean="0"/>
                        <a:t> на реализацию муниципальных 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+mn-lt"/>
                        </a:rPr>
                        <a:t>68 477,3</a:t>
                      </a:r>
                    </a:p>
                    <a:p>
                      <a:pPr algn="ctr"/>
                      <a:endParaRPr lang="ru-RU" sz="20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</a:rPr>
                        <a:t>3 471,2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</a:rPr>
                        <a:t>х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</a:rPr>
                        <a:t>х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38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8998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894712" cy="86409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  <a:ea typeface="+mn-ea"/>
                <a:cs typeface="+mn-cs"/>
              </a:rPr>
              <a:t>Основные показатели проекта районного бюджета на 2020-2022 годы,   </a:t>
            </a:r>
            <a:r>
              <a:rPr lang="ru-RU" sz="2400" b="1" dirty="0" err="1" smtClean="0">
                <a:ln w="3175">
                  <a:noFill/>
                </a:ln>
                <a:solidFill>
                  <a:srgbClr val="002060"/>
                </a:solidFill>
                <a:ea typeface="+mn-ea"/>
                <a:cs typeface="+mn-cs"/>
              </a:rPr>
              <a:t>тыс.руб</a:t>
            </a:r>
            <a: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  <a:ea typeface="+mn-ea"/>
                <a:cs typeface="+mn-cs"/>
              </a:rPr>
              <a:t>. 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8106546"/>
              </p:ext>
            </p:extLst>
          </p:nvPr>
        </p:nvGraphicFramePr>
        <p:xfrm>
          <a:off x="107504" y="2996951"/>
          <a:ext cx="8928992" cy="3331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872208"/>
                <a:gridCol w="1800200"/>
                <a:gridCol w="1800200"/>
              </a:tblGrid>
              <a:tr h="72008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Показатель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План на 2021 год</a:t>
                      </a:r>
                      <a:r>
                        <a:rPr lang="ru-RU" sz="2000" baseline="0" dirty="0" smtClean="0"/>
                        <a:t>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План на 2022 год</a:t>
                      </a:r>
                      <a:r>
                        <a:rPr lang="ru-RU" sz="2000" baseline="0" dirty="0" smtClean="0"/>
                        <a:t>.</a:t>
                      </a: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План на 2023 год</a:t>
                      </a:r>
                      <a:r>
                        <a:rPr lang="ru-RU" sz="2000" baseline="0" dirty="0" smtClean="0"/>
                        <a:t>.</a:t>
                      </a:r>
                      <a:endParaRPr lang="ru-RU" sz="2000" dirty="0"/>
                    </a:p>
                  </a:txBody>
                  <a:tcPr/>
                </a:tc>
              </a:tr>
              <a:tr h="41794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ДОХОДЫ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512 109,1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503 293,5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467 465,0</a:t>
                      </a:r>
                      <a:endParaRPr lang="ru-RU" sz="2000" b="1" dirty="0"/>
                    </a:p>
                  </a:txBody>
                  <a:tcPr/>
                </a:tc>
              </a:tr>
              <a:tr h="73943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Налоговые и неналоговые</a:t>
                      </a:r>
                      <a:r>
                        <a:rPr lang="ru-RU" sz="2000" baseline="0" dirty="0" smtClean="0"/>
                        <a:t> доходы бюджета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136 973,0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168 262,0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177 762,0</a:t>
                      </a:r>
                      <a:endParaRPr lang="ru-RU" sz="2000" dirty="0"/>
                    </a:p>
                  </a:txBody>
                  <a:tcPr/>
                </a:tc>
              </a:tr>
              <a:tr h="61822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Безвозмездные поступления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375 136,1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335 031,5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289 703,0</a:t>
                      </a:r>
                      <a:endParaRPr lang="ru-RU" sz="2000" dirty="0"/>
                    </a:p>
                  </a:txBody>
                  <a:tcPr/>
                </a:tc>
              </a:tr>
              <a:tr h="41794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РАСХОДЫ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509 268,0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503 293,5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467 465,0</a:t>
                      </a:r>
                      <a:endParaRPr lang="ru-RU" sz="2000" b="1" dirty="0"/>
                    </a:p>
                  </a:txBody>
                  <a:tcPr/>
                </a:tc>
              </a:tr>
              <a:tr h="41794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ПРОФИЦИТ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БЮДЖЕТА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2 841,1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-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E:\Хансен С.В\презентации\фото\bb743e57d1994fd8bf973c1e48963af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68760"/>
            <a:ext cx="2952328" cy="1728192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945"/>
            <a:ext cx="738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0207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174632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  <a:ea typeface="+mn-ea"/>
                <a:cs typeface="+mn-cs"/>
              </a:rPr>
              <a:t>Источники внутреннего финансирования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15528352"/>
              </p:ext>
            </p:extLst>
          </p:nvPr>
        </p:nvGraphicFramePr>
        <p:xfrm>
          <a:off x="251520" y="1268760"/>
          <a:ext cx="864096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738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88" y="548680"/>
            <a:ext cx="8713787" cy="5400600"/>
          </a:xfrm>
          <a:prstGeom prst="horizontalScroll">
            <a:avLst/>
          </a:prstGeom>
          <a:solidFill>
            <a:srgbClr val="F96A1B">
              <a:lumMod val="60000"/>
              <a:lumOff val="40000"/>
            </a:srgbClr>
          </a:solidFill>
          <a:ln cap="flat" algn="ctr">
            <a:solidFill>
              <a:srgbClr val="797B7E"/>
            </a:solidFill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70000"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+mn-cs"/>
              </a:rPr>
              <a:t>Контактная информация для дальнейшего обсуждения проекта решения Представительного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+mn-cs"/>
              </a:rPr>
              <a:t>Собрания района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+mn-cs"/>
              </a:rPr>
              <a:t>«О районном бюджете на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+mn-cs"/>
              </a:rPr>
              <a:t>2021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+mn-cs"/>
              </a:rPr>
              <a:t>год и плановый  период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+mn-cs"/>
              </a:rPr>
              <a:t>2022-2023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+mn-cs"/>
              </a:rPr>
              <a:t>годы»»</a:t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+mn-cs"/>
              </a:rPr>
              <a:t/>
            </a:r>
            <a:b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+mn-cs"/>
              </a:rPr>
              <a:t>2-16-46  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+mn-cs"/>
              </a:rPr>
              <a:t>Хансен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+mn-cs"/>
              </a:rPr>
              <a:t> Светлана Владимировна, начальник финансового управления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+mn-cs"/>
              </a:rPr>
              <a:t/>
            </a:r>
            <a:b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Сайт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: fu.belozer.ru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/>
            </a:r>
            <a:b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E-mail: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  <a:hlinkClick r:id="rId3"/>
              </a:rPr>
              <a:t>finupr03@vologda.ru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/>
            </a:r>
            <a:b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Горячая линия «Бюджет для граждан» - 2-11-97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/>
            </a:r>
            <a:b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</a:b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38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2731" y="2446020"/>
            <a:ext cx="3804285" cy="0"/>
          </a:xfrm>
          <a:custGeom>
            <a:avLst/>
            <a:gdLst/>
            <a:ahLst/>
            <a:cxnLst/>
            <a:rect l="l" t="t" r="r" b="b"/>
            <a:pathLst>
              <a:path w="3804285">
                <a:moveTo>
                  <a:pt x="0" y="0"/>
                </a:moveTo>
                <a:lnTo>
                  <a:pt x="380390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2446020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73708" y="2446020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24683" y="2446020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75659" y="2446020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26635" y="2446020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92783" y="2114600"/>
            <a:ext cx="2713851" cy="45719"/>
          </a:xfrm>
          <a:custGeom>
            <a:avLst/>
            <a:gdLst/>
            <a:ahLst/>
            <a:cxnLst/>
            <a:rect l="l" t="t" r="r" b="b"/>
            <a:pathLst>
              <a:path w="2853054" h="59689">
                <a:moveTo>
                  <a:pt x="0" y="0"/>
                </a:moveTo>
                <a:lnTo>
                  <a:pt x="50051" y="1000"/>
                </a:lnTo>
                <a:lnTo>
                  <a:pt x="100102" y="1997"/>
                </a:lnTo>
                <a:lnTo>
                  <a:pt x="150154" y="2991"/>
                </a:lnTo>
                <a:lnTo>
                  <a:pt x="200205" y="3982"/>
                </a:lnTo>
                <a:lnTo>
                  <a:pt x="250256" y="4971"/>
                </a:lnTo>
                <a:lnTo>
                  <a:pt x="300308" y="5959"/>
                </a:lnTo>
                <a:lnTo>
                  <a:pt x="350359" y="6946"/>
                </a:lnTo>
                <a:lnTo>
                  <a:pt x="400410" y="7933"/>
                </a:lnTo>
                <a:lnTo>
                  <a:pt x="450462" y="8920"/>
                </a:lnTo>
                <a:lnTo>
                  <a:pt x="500513" y="9907"/>
                </a:lnTo>
                <a:lnTo>
                  <a:pt x="550565" y="10896"/>
                </a:lnTo>
                <a:lnTo>
                  <a:pt x="600616" y="11887"/>
                </a:lnTo>
                <a:lnTo>
                  <a:pt x="650667" y="12880"/>
                </a:lnTo>
                <a:lnTo>
                  <a:pt x="700719" y="13877"/>
                </a:lnTo>
                <a:lnTo>
                  <a:pt x="750770" y="14876"/>
                </a:lnTo>
                <a:lnTo>
                  <a:pt x="800821" y="15880"/>
                </a:lnTo>
                <a:lnTo>
                  <a:pt x="850873" y="16889"/>
                </a:lnTo>
                <a:lnTo>
                  <a:pt x="900924" y="17903"/>
                </a:lnTo>
                <a:lnTo>
                  <a:pt x="950976" y="18923"/>
                </a:lnTo>
                <a:lnTo>
                  <a:pt x="1001027" y="19967"/>
                </a:lnTo>
                <a:lnTo>
                  <a:pt x="1051078" y="21016"/>
                </a:lnTo>
                <a:lnTo>
                  <a:pt x="1101130" y="22068"/>
                </a:lnTo>
                <a:lnTo>
                  <a:pt x="1151181" y="23124"/>
                </a:lnTo>
                <a:lnTo>
                  <a:pt x="1201232" y="24182"/>
                </a:lnTo>
                <a:lnTo>
                  <a:pt x="1251284" y="25243"/>
                </a:lnTo>
                <a:lnTo>
                  <a:pt x="1301335" y="26306"/>
                </a:lnTo>
                <a:lnTo>
                  <a:pt x="1351386" y="27371"/>
                </a:lnTo>
                <a:lnTo>
                  <a:pt x="1401438" y="28438"/>
                </a:lnTo>
                <a:lnTo>
                  <a:pt x="1451489" y="29505"/>
                </a:lnTo>
                <a:lnTo>
                  <a:pt x="1501541" y="30574"/>
                </a:lnTo>
                <a:lnTo>
                  <a:pt x="1551592" y="31643"/>
                </a:lnTo>
                <a:lnTo>
                  <a:pt x="1601643" y="32713"/>
                </a:lnTo>
                <a:lnTo>
                  <a:pt x="1651695" y="33782"/>
                </a:lnTo>
                <a:lnTo>
                  <a:pt x="1701746" y="34851"/>
                </a:lnTo>
                <a:lnTo>
                  <a:pt x="1751797" y="35919"/>
                </a:lnTo>
                <a:lnTo>
                  <a:pt x="1801849" y="36986"/>
                </a:lnTo>
                <a:lnTo>
                  <a:pt x="1851900" y="38052"/>
                </a:lnTo>
                <a:lnTo>
                  <a:pt x="1901952" y="39115"/>
                </a:lnTo>
                <a:lnTo>
                  <a:pt x="1952003" y="40179"/>
                </a:lnTo>
                <a:lnTo>
                  <a:pt x="2002054" y="41245"/>
                </a:lnTo>
                <a:lnTo>
                  <a:pt x="2052106" y="42312"/>
                </a:lnTo>
                <a:lnTo>
                  <a:pt x="2102157" y="43381"/>
                </a:lnTo>
                <a:lnTo>
                  <a:pt x="2152208" y="44451"/>
                </a:lnTo>
                <a:lnTo>
                  <a:pt x="2202260" y="45522"/>
                </a:lnTo>
                <a:lnTo>
                  <a:pt x="2252311" y="46594"/>
                </a:lnTo>
                <a:lnTo>
                  <a:pt x="2302362" y="47666"/>
                </a:lnTo>
                <a:lnTo>
                  <a:pt x="2352414" y="48739"/>
                </a:lnTo>
                <a:lnTo>
                  <a:pt x="2402465" y="49812"/>
                </a:lnTo>
                <a:lnTo>
                  <a:pt x="2452517" y="50885"/>
                </a:lnTo>
                <a:lnTo>
                  <a:pt x="2502568" y="51957"/>
                </a:lnTo>
                <a:lnTo>
                  <a:pt x="2552619" y="53029"/>
                </a:lnTo>
                <a:lnTo>
                  <a:pt x="2602671" y="54100"/>
                </a:lnTo>
                <a:lnTo>
                  <a:pt x="2652722" y="55170"/>
                </a:lnTo>
                <a:lnTo>
                  <a:pt x="2702773" y="56239"/>
                </a:lnTo>
                <a:lnTo>
                  <a:pt x="2752825" y="57306"/>
                </a:lnTo>
                <a:lnTo>
                  <a:pt x="2802876" y="58372"/>
                </a:lnTo>
                <a:lnTo>
                  <a:pt x="2852928" y="59436"/>
                </a:lnTo>
              </a:path>
            </a:pathLst>
          </a:custGeom>
          <a:ln w="56388">
            <a:solidFill>
              <a:srgbClr val="0F243E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01637" y="1917995"/>
            <a:ext cx="238125" cy="238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27746" y="1922083"/>
            <a:ext cx="238125" cy="238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781045" y="1915319"/>
            <a:ext cx="238125" cy="2381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00417" y="1953370"/>
            <a:ext cx="238125" cy="2381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1621" y="1660905"/>
            <a:ext cx="583768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1600" b="1" spc="-5" dirty="0" smtClean="0">
                <a:solidFill>
                  <a:srgbClr val="001F5F"/>
                </a:solidFill>
                <a:latin typeface="Palatino Linotype"/>
                <a:cs typeface="Palatino Linotype"/>
              </a:rPr>
              <a:t>  3 832</a:t>
            </a:r>
            <a:endParaRPr sz="1600" dirty="0">
              <a:solidFill>
                <a:prstClr val="black"/>
              </a:solidFill>
              <a:latin typeface="Palatino Linotype"/>
              <a:cs typeface="Palatino Linotyp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31950" y="1679574"/>
            <a:ext cx="6343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1600" b="1" spc="-5" dirty="0" smtClean="0">
                <a:solidFill>
                  <a:srgbClr val="001F5F"/>
                </a:solidFill>
                <a:latin typeface="Palatino Linotype"/>
                <a:cs typeface="Palatino Linotype"/>
              </a:rPr>
              <a:t>  3 829</a:t>
            </a:r>
            <a:endParaRPr sz="1600" dirty="0">
              <a:solidFill>
                <a:prstClr val="black"/>
              </a:solidFill>
              <a:latin typeface="Palatino Linotype"/>
              <a:cs typeface="Palatino Linotyp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82926" y="1699641"/>
            <a:ext cx="6343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1600" b="1" spc="-5" dirty="0" smtClean="0">
                <a:solidFill>
                  <a:srgbClr val="001F5F"/>
                </a:solidFill>
                <a:latin typeface="Palatino Linotype"/>
                <a:cs typeface="Palatino Linotype"/>
              </a:rPr>
              <a:t>  3 829</a:t>
            </a:r>
            <a:endParaRPr sz="1600" dirty="0">
              <a:solidFill>
                <a:prstClr val="black"/>
              </a:solidFill>
              <a:latin typeface="Palatino Linotype"/>
              <a:cs typeface="Palatino Linotyp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33902" y="1719833"/>
            <a:ext cx="6343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1600" b="1" spc="-5" dirty="0" smtClean="0">
                <a:solidFill>
                  <a:srgbClr val="001F5F"/>
                </a:solidFill>
                <a:latin typeface="Palatino Linotype"/>
                <a:cs typeface="Palatino Linotype"/>
              </a:rPr>
              <a:t> 3 829</a:t>
            </a:r>
            <a:endParaRPr sz="1600" dirty="0">
              <a:solidFill>
                <a:prstClr val="black"/>
              </a:solidFill>
              <a:latin typeface="Palatino Linotype"/>
              <a:cs typeface="Palatino Linotyp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14315" y="2421635"/>
            <a:ext cx="3965575" cy="0"/>
          </a:xfrm>
          <a:custGeom>
            <a:avLst/>
            <a:gdLst/>
            <a:ahLst/>
            <a:cxnLst/>
            <a:rect l="l" t="t" r="r" b="b"/>
            <a:pathLst>
              <a:path w="3965575">
                <a:moveTo>
                  <a:pt x="0" y="0"/>
                </a:moveTo>
                <a:lnTo>
                  <a:pt x="396544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814315" y="2421635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806440" y="2421635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797040" y="2421635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787640" y="2421635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779764" y="2421635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310378" y="2015489"/>
            <a:ext cx="2973705" cy="56515"/>
          </a:xfrm>
          <a:custGeom>
            <a:avLst/>
            <a:gdLst/>
            <a:ahLst/>
            <a:cxnLst/>
            <a:rect l="l" t="t" r="r" b="b"/>
            <a:pathLst>
              <a:path w="2973704" h="56514">
                <a:moveTo>
                  <a:pt x="0" y="56387"/>
                </a:moveTo>
                <a:lnTo>
                  <a:pt x="49549" y="55768"/>
                </a:lnTo>
                <a:lnTo>
                  <a:pt x="99101" y="55164"/>
                </a:lnTo>
                <a:lnTo>
                  <a:pt x="148654" y="54574"/>
                </a:lnTo>
                <a:lnTo>
                  <a:pt x="198209" y="53995"/>
                </a:lnTo>
                <a:lnTo>
                  <a:pt x="247765" y="53423"/>
                </a:lnTo>
                <a:lnTo>
                  <a:pt x="297321" y="52856"/>
                </a:lnTo>
                <a:lnTo>
                  <a:pt x="346879" y="52290"/>
                </a:lnTo>
                <a:lnTo>
                  <a:pt x="396437" y="51724"/>
                </a:lnTo>
                <a:lnTo>
                  <a:pt x="445995" y="51154"/>
                </a:lnTo>
                <a:lnTo>
                  <a:pt x="495553" y="50577"/>
                </a:lnTo>
                <a:lnTo>
                  <a:pt x="545112" y="49991"/>
                </a:lnTo>
                <a:lnTo>
                  <a:pt x="594670" y="49392"/>
                </a:lnTo>
                <a:lnTo>
                  <a:pt x="644228" y="48778"/>
                </a:lnTo>
                <a:lnTo>
                  <a:pt x="693786" y="48146"/>
                </a:lnTo>
                <a:lnTo>
                  <a:pt x="743342" y="47494"/>
                </a:lnTo>
                <a:lnTo>
                  <a:pt x="792898" y="46817"/>
                </a:lnTo>
                <a:lnTo>
                  <a:pt x="842453" y="46113"/>
                </a:lnTo>
                <a:lnTo>
                  <a:pt x="892006" y="45380"/>
                </a:lnTo>
                <a:lnTo>
                  <a:pt x="941558" y="44615"/>
                </a:lnTo>
                <a:lnTo>
                  <a:pt x="991108" y="43814"/>
                </a:lnTo>
                <a:lnTo>
                  <a:pt x="1040657" y="42961"/>
                </a:lnTo>
                <a:lnTo>
                  <a:pt x="1090209" y="42079"/>
                </a:lnTo>
                <a:lnTo>
                  <a:pt x="1139762" y="41170"/>
                </a:lnTo>
                <a:lnTo>
                  <a:pt x="1189317" y="40236"/>
                </a:lnTo>
                <a:lnTo>
                  <a:pt x="1238873" y="39278"/>
                </a:lnTo>
                <a:lnTo>
                  <a:pt x="1288429" y="38298"/>
                </a:lnTo>
                <a:lnTo>
                  <a:pt x="1337987" y="37298"/>
                </a:lnTo>
                <a:lnTo>
                  <a:pt x="1387545" y="36280"/>
                </a:lnTo>
                <a:lnTo>
                  <a:pt x="1437103" y="35245"/>
                </a:lnTo>
                <a:lnTo>
                  <a:pt x="1486662" y="34194"/>
                </a:lnTo>
                <a:lnTo>
                  <a:pt x="1536220" y="33131"/>
                </a:lnTo>
                <a:lnTo>
                  <a:pt x="1585778" y="32055"/>
                </a:lnTo>
                <a:lnTo>
                  <a:pt x="1635336" y="30970"/>
                </a:lnTo>
                <a:lnTo>
                  <a:pt x="1684894" y="29877"/>
                </a:lnTo>
                <a:lnTo>
                  <a:pt x="1734450" y="28777"/>
                </a:lnTo>
                <a:lnTo>
                  <a:pt x="1784006" y="27672"/>
                </a:lnTo>
                <a:lnTo>
                  <a:pt x="1833561" y="26565"/>
                </a:lnTo>
                <a:lnTo>
                  <a:pt x="1883114" y="25456"/>
                </a:lnTo>
                <a:lnTo>
                  <a:pt x="1932666" y="24347"/>
                </a:lnTo>
                <a:lnTo>
                  <a:pt x="1982216" y="23240"/>
                </a:lnTo>
                <a:lnTo>
                  <a:pt x="2031765" y="22147"/>
                </a:lnTo>
                <a:lnTo>
                  <a:pt x="2081317" y="21040"/>
                </a:lnTo>
                <a:lnTo>
                  <a:pt x="2130870" y="19920"/>
                </a:lnTo>
                <a:lnTo>
                  <a:pt x="2180425" y="18787"/>
                </a:lnTo>
                <a:lnTo>
                  <a:pt x="2229981" y="17645"/>
                </a:lnTo>
                <a:lnTo>
                  <a:pt x="2279537" y="16492"/>
                </a:lnTo>
                <a:lnTo>
                  <a:pt x="2329095" y="15332"/>
                </a:lnTo>
                <a:lnTo>
                  <a:pt x="2378653" y="14164"/>
                </a:lnTo>
                <a:lnTo>
                  <a:pt x="2428211" y="12990"/>
                </a:lnTo>
                <a:lnTo>
                  <a:pt x="2477770" y="11811"/>
                </a:lnTo>
                <a:lnTo>
                  <a:pt x="2527328" y="10628"/>
                </a:lnTo>
                <a:lnTo>
                  <a:pt x="2576886" y="9442"/>
                </a:lnTo>
                <a:lnTo>
                  <a:pt x="2626444" y="8255"/>
                </a:lnTo>
                <a:lnTo>
                  <a:pt x="2676002" y="7068"/>
                </a:lnTo>
                <a:lnTo>
                  <a:pt x="2725558" y="5881"/>
                </a:lnTo>
                <a:lnTo>
                  <a:pt x="2775114" y="4696"/>
                </a:lnTo>
                <a:lnTo>
                  <a:pt x="2824669" y="3515"/>
                </a:lnTo>
                <a:lnTo>
                  <a:pt x="2874222" y="2337"/>
                </a:lnTo>
                <a:lnTo>
                  <a:pt x="2923774" y="1165"/>
                </a:lnTo>
                <a:lnTo>
                  <a:pt x="2973324" y="0"/>
                </a:lnTo>
              </a:path>
            </a:pathLst>
          </a:custGeom>
          <a:ln w="56387">
            <a:solidFill>
              <a:srgbClr val="0F243E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191061" y="1953069"/>
            <a:ext cx="238125" cy="238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182296" y="1940369"/>
            <a:ext cx="238125" cy="2381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173531" y="1919922"/>
            <a:ext cx="238125" cy="2381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164766" y="1896427"/>
            <a:ext cx="238125" cy="2381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26890" y="1637792"/>
            <a:ext cx="82523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1600" b="1" spc="-5" dirty="0" smtClean="0">
                <a:solidFill>
                  <a:srgbClr val="001F5F"/>
                </a:solidFill>
                <a:latin typeface="Palatino Linotype"/>
                <a:cs typeface="Palatino Linotype"/>
              </a:rPr>
              <a:t>1 981,5</a:t>
            </a:r>
            <a:endParaRPr sz="1600" dirty="0">
              <a:solidFill>
                <a:prstClr val="black"/>
              </a:solidFill>
              <a:latin typeface="Palatino Linotype"/>
              <a:cs typeface="Palatino Linotyp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856732" y="1624965"/>
            <a:ext cx="686942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1600" b="1" spc="-5" dirty="0" smtClean="0">
                <a:solidFill>
                  <a:srgbClr val="001F5F"/>
                </a:solidFill>
                <a:latin typeface="Palatino Linotype"/>
                <a:cs typeface="Palatino Linotype"/>
              </a:rPr>
              <a:t>2 078,2</a:t>
            </a:r>
            <a:endParaRPr sz="1600" dirty="0">
              <a:solidFill>
                <a:prstClr val="black"/>
              </a:solidFill>
              <a:latin typeface="Palatino Linotype"/>
              <a:cs typeface="Palatino Linotyp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64032" y="1604517"/>
            <a:ext cx="804312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1600" b="1" spc="-5" dirty="0" smtClean="0">
                <a:solidFill>
                  <a:srgbClr val="001F5F"/>
                </a:solidFill>
                <a:latin typeface="Palatino Linotype"/>
                <a:cs typeface="Palatino Linotype"/>
              </a:rPr>
              <a:t>2 140,6</a:t>
            </a:r>
            <a:endParaRPr sz="1600" dirty="0">
              <a:solidFill>
                <a:prstClr val="black"/>
              </a:solidFill>
              <a:latin typeface="Palatino Linotype"/>
              <a:cs typeface="Palatino Linotyp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833359" y="1581149"/>
            <a:ext cx="6930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1600" b="1" spc="-5" dirty="0" smtClean="0">
                <a:solidFill>
                  <a:srgbClr val="001F5F"/>
                </a:solidFill>
                <a:latin typeface="Palatino Linotype"/>
                <a:cs typeface="Palatino Linotype"/>
              </a:rPr>
              <a:t>2 183,4</a:t>
            </a:r>
            <a:endParaRPr sz="1600" dirty="0">
              <a:solidFill>
                <a:prstClr val="black"/>
              </a:solidFill>
              <a:latin typeface="Palatino Linotype"/>
              <a:cs typeface="Palatino Linotyp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26889" y="2524125"/>
            <a:ext cx="967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0F243E"/>
                </a:solidFill>
                <a:latin typeface="Palatino Linotype"/>
                <a:cs typeface="Palatino Linotype"/>
              </a:rPr>
              <a:t>2020</a:t>
            </a:r>
            <a:r>
              <a:rPr sz="1200" spc="-70" dirty="0">
                <a:solidFill>
                  <a:srgbClr val="0F243E"/>
                </a:solidFill>
                <a:latin typeface="Palatino Linotype"/>
                <a:cs typeface="Palatino Linotype"/>
              </a:rPr>
              <a:t> </a:t>
            </a:r>
            <a:r>
              <a:rPr sz="1200" spc="-5" dirty="0">
                <a:solidFill>
                  <a:srgbClr val="0F243E"/>
                </a:solidFill>
                <a:latin typeface="Palatino Linotype"/>
                <a:cs typeface="Palatino Linotype"/>
              </a:rPr>
              <a:t>(оценка)</a:t>
            </a:r>
            <a:endParaRPr sz="1200">
              <a:solidFill>
                <a:prstClr val="black"/>
              </a:solidFill>
              <a:latin typeface="Palatino Linotype"/>
              <a:cs typeface="Palatino Linotyp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136894" y="2524125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0F243E"/>
                </a:solidFill>
                <a:latin typeface="Palatino Linotype"/>
                <a:cs typeface="Palatino Linotype"/>
              </a:rPr>
              <a:t>2021</a:t>
            </a:r>
            <a:endParaRPr sz="1200">
              <a:solidFill>
                <a:prstClr val="black"/>
              </a:solidFill>
              <a:latin typeface="Palatino Linotype"/>
              <a:cs typeface="Palatino Linotyp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128509" y="2524125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0F243E"/>
                </a:solidFill>
                <a:latin typeface="Palatino Linotype"/>
                <a:cs typeface="Palatino Linotype"/>
              </a:rPr>
              <a:t>2022</a:t>
            </a:r>
            <a:endParaRPr sz="1200">
              <a:solidFill>
                <a:prstClr val="black"/>
              </a:solidFill>
              <a:latin typeface="Palatino Linotype"/>
              <a:cs typeface="Palatino Linotyp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119618" y="2524125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0F243E"/>
                </a:solidFill>
                <a:latin typeface="Palatino Linotype"/>
                <a:cs typeface="Palatino Linotype"/>
              </a:rPr>
              <a:t>2023</a:t>
            </a:r>
            <a:endParaRPr sz="1200">
              <a:solidFill>
                <a:prstClr val="black"/>
              </a:solidFill>
              <a:latin typeface="Palatino Linotype"/>
              <a:cs typeface="Palatino Linotype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0963" y="188640"/>
            <a:ext cx="9134856" cy="7285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92783" y="0"/>
            <a:ext cx="7972477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/>
            <a:endParaRPr lang="ru-RU" sz="1600" b="1" dirty="0">
              <a:ln w="3175">
                <a:noFill/>
              </a:ln>
              <a:solidFill>
                <a:srgbClr val="002060"/>
              </a:solidFill>
            </a:endParaRPr>
          </a:p>
          <a:p>
            <a:pPr marR="5080" algn="ctr"/>
            <a:r>
              <a:rPr lang="ru-RU" sz="2400" b="1" dirty="0">
                <a:ln w="3175">
                  <a:noFill/>
                </a:ln>
                <a:solidFill>
                  <a:srgbClr val="002060"/>
                </a:solidFill>
                <a:latin typeface="Cambria"/>
              </a:rPr>
              <a:t>Основные показатели  социально –экономического развития района</a:t>
            </a:r>
            <a:endParaRPr sz="2500" dirty="0">
              <a:solidFill>
                <a:prstClr val="black"/>
              </a:solidFill>
              <a:latin typeface="Palatino Linotype"/>
              <a:cs typeface="Palatino Linotype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314450" y="917194"/>
            <a:ext cx="2207260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5240" algn="ctr">
              <a:spcBef>
                <a:spcPts val="105"/>
              </a:spcBef>
            </a:pPr>
            <a:r>
              <a:rPr lang="ru-RU" sz="1400" b="1" spc="-5" dirty="0" smtClean="0">
                <a:solidFill>
                  <a:srgbClr val="001F5F"/>
                </a:solidFill>
                <a:latin typeface="Palatino Linotype"/>
                <a:cs typeface="Palatino Linotype"/>
              </a:rPr>
              <a:t>Среднесписочная численность работников</a:t>
            </a:r>
            <a:r>
              <a:rPr sz="1400" b="1" spc="-5" dirty="0" smtClean="0">
                <a:solidFill>
                  <a:srgbClr val="001F5F"/>
                </a:solidFill>
                <a:latin typeface="Palatino Linotype"/>
                <a:cs typeface="Palatino Linotype"/>
              </a:rPr>
              <a:t>,</a:t>
            </a:r>
            <a:r>
              <a:rPr lang="ru-RU" sz="1400" b="1" spc="-5" dirty="0" smtClean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i="1" dirty="0" err="1" smtClean="0">
                <a:solidFill>
                  <a:srgbClr val="001F5F"/>
                </a:solidFill>
                <a:latin typeface="Palatino Linotype"/>
                <a:cs typeface="Palatino Linotype"/>
              </a:rPr>
              <a:t>чел</a:t>
            </a:r>
            <a:r>
              <a:rPr sz="1400" i="1" dirty="0">
                <a:solidFill>
                  <a:srgbClr val="001F5F"/>
                </a:solidFill>
                <a:latin typeface="Palatino Linotype"/>
                <a:cs typeface="Palatino Linotype"/>
              </a:rPr>
              <a:t>.</a:t>
            </a:r>
            <a:endParaRPr sz="1400" dirty="0">
              <a:solidFill>
                <a:prstClr val="black"/>
              </a:solidFill>
              <a:latin typeface="Palatino Linotype"/>
              <a:cs typeface="Palatino Linotyp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046345" y="922782"/>
            <a:ext cx="3635375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7465" algn="ctr">
              <a:spcBef>
                <a:spcPts val="105"/>
              </a:spcBef>
            </a:pPr>
            <a:r>
              <a:rPr lang="ru-RU" sz="1400" b="1" dirty="0" smtClean="0">
                <a:solidFill>
                  <a:srgbClr val="001F5F"/>
                </a:solidFill>
                <a:latin typeface="Palatino Linotype"/>
                <a:cs typeface="Palatino Linotype"/>
              </a:rPr>
              <a:t>Оборот розничной торговли,</a:t>
            </a:r>
          </a:p>
          <a:p>
            <a:pPr marR="37465" algn="ctr">
              <a:spcBef>
                <a:spcPts val="105"/>
              </a:spcBef>
            </a:pPr>
            <a:r>
              <a:rPr lang="ru-RU" sz="1400" i="1" dirty="0" err="1" smtClean="0">
                <a:solidFill>
                  <a:srgbClr val="001F5F"/>
                </a:solidFill>
                <a:latin typeface="Palatino Linotype"/>
                <a:cs typeface="Palatino Linotype"/>
              </a:rPr>
              <a:t>млн.руб</a:t>
            </a:r>
            <a:r>
              <a:rPr lang="ru-RU" sz="1400" i="1" dirty="0" smtClean="0">
                <a:solidFill>
                  <a:srgbClr val="001F5F"/>
                </a:solidFill>
                <a:latin typeface="Palatino Linotype"/>
                <a:cs typeface="Palatino Linotype"/>
              </a:rPr>
              <a:t>.</a:t>
            </a:r>
            <a:endParaRPr sz="1400" dirty="0">
              <a:solidFill>
                <a:prstClr val="black"/>
              </a:solidFill>
              <a:latin typeface="Palatino Linotype"/>
              <a:cs typeface="Palatino Linotype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81583" y="6412991"/>
            <a:ext cx="3937000" cy="0"/>
          </a:xfrm>
          <a:custGeom>
            <a:avLst/>
            <a:gdLst/>
            <a:ahLst/>
            <a:cxnLst/>
            <a:rect l="l" t="t" r="r" b="b"/>
            <a:pathLst>
              <a:path w="3937000">
                <a:moveTo>
                  <a:pt x="0" y="0"/>
                </a:moveTo>
                <a:lnTo>
                  <a:pt x="3936491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81583" y="6412991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466088" y="6412991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449067" y="6412991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433571" y="6412991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418076" y="6412991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73074" y="6006846"/>
            <a:ext cx="2952115" cy="71755"/>
          </a:xfrm>
          <a:custGeom>
            <a:avLst/>
            <a:gdLst/>
            <a:ahLst/>
            <a:cxnLst/>
            <a:rect l="l" t="t" r="r" b="b"/>
            <a:pathLst>
              <a:path w="2952115" h="71754">
                <a:moveTo>
                  <a:pt x="0" y="71627"/>
                </a:moveTo>
                <a:lnTo>
                  <a:pt x="51794" y="70418"/>
                </a:lnTo>
                <a:lnTo>
                  <a:pt x="103587" y="69209"/>
                </a:lnTo>
                <a:lnTo>
                  <a:pt x="155379" y="67999"/>
                </a:lnTo>
                <a:lnTo>
                  <a:pt x="207169" y="66790"/>
                </a:lnTo>
                <a:lnTo>
                  <a:pt x="258957" y="65580"/>
                </a:lnTo>
                <a:lnTo>
                  <a:pt x="310745" y="64370"/>
                </a:lnTo>
                <a:lnTo>
                  <a:pt x="362532" y="63161"/>
                </a:lnTo>
                <a:lnTo>
                  <a:pt x="414318" y="61951"/>
                </a:lnTo>
                <a:lnTo>
                  <a:pt x="466105" y="60742"/>
                </a:lnTo>
                <a:lnTo>
                  <a:pt x="517890" y="59533"/>
                </a:lnTo>
                <a:lnTo>
                  <a:pt x="569677" y="58324"/>
                </a:lnTo>
                <a:lnTo>
                  <a:pt x="621463" y="57115"/>
                </a:lnTo>
                <a:lnTo>
                  <a:pt x="673250" y="55907"/>
                </a:lnTo>
                <a:lnTo>
                  <a:pt x="725038" y="54699"/>
                </a:lnTo>
                <a:lnTo>
                  <a:pt x="776826" y="53491"/>
                </a:lnTo>
                <a:lnTo>
                  <a:pt x="828616" y="52284"/>
                </a:lnTo>
                <a:lnTo>
                  <a:pt x="880408" y="51077"/>
                </a:lnTo>
                <a:lnTo>
                  <a:pt x="932201" y="49871"/>
                </a:lnTo>
                <a:lnTo>
                  <a:pt x="983995" y="48666"/>
                </a:lnTo>
                <a:lnTo>
                  <a:pt x="1035790" y="47465"/>
                </a:lnTo>
                <a:lnTo>
                  <a:pt x="1087583" y="46271"/>
                </a:lnTo>
                <a:lnTo>
                  <a:pt x="1139375" y="45083"/>
                </a:lnTo>
                <a:lnTo>
                  <a:pt x="1191165" y="43899"/>
                </a:lnTo>
                <a:lnTo>
                  <a:pt x="1242953" y="42719"/>
                </a:lnTo>
                <a:lnTo>
                  <a:pt x="1294741" y="41540"/>
                </a:lnTo>
                <a:lnTo>
                  <a:pt x="1346528" y="40362"/>
                </a:lnTo>
                <a:lnTo>
                  <a:pt x="1398314" y="39184"/>
                </a:lnTo>
                <a:lnTo>
                  <a:pt x="1450101" y="38003"/>
                </a:lnTo>
                <a:lnTo>
                  <a:pt x="1501886" y="36820"/>
                </a:lnTo>
                <a:lnTo>
                  <a:pt x="1553673" y="35632"/>
                </a:lnTo>
                <a:lnTo>
                  <a:pt x="1605459" y="34438"/>
                </a:lnTo>
                <a:lnTo>
                  <a:pt x="1657246" y="33236"/>
                </a:lnTo>
                <a:lnTo>
                  <a:pt x="1709034" y="32027"/>
                </a:lnTo>
                <a:lnTo>
                  <a:pt x="1760822" y="30807"/>
                </a:lnTo>
                <a:lnTo>
                  <a:pt x="1812612" y="29577"/>
                </a:lnTo>
                <a:lnTo>
                  <a:pt x="1864404" y="28334"/>
                </a:lnTo>
                <a:lnTo>
                  <a:pt x="1916197" y="27077"/>
                </a:lnTo>
                <a:lnTo>
                  <a:pt x="1967992" y="25806"/>
                </a:lnTo>
                <a:lnTo>
                  <a:pt x="2019786" y="24517"/>
                </a:lnTo>
                <a:lnTo>
                  <a:pt x="2071579" y="23212"/>
                </a:lnTo>
                <a:lnTo>
                  <a:pt x="2123371" y="21894"/>
                </a:lnTo>
                <a:lnTo>
                  <a:pt x="2175161" y="20564"/>
                </a:lnTo>
                <a:lnTo>
                  <a:pt x="2226949" y="19223"/>
                </a:lnTo>
                <a:lnTo>
                  <a:pt x="2278737" y="17872"/>
                </a:lnTo>
                <a:lnTo>
                  <a:pt x="2330524" y="16512"/>
                </a:lnTo>
                <a:lnTo>
                  <a:pt x="2382310" y="15145"/>
                </a:lnTo>
                <a:lnTo>
                  <a:pt x="2434097" y="13772"/>
                </a:lnTo>
                <a:lnTo>
                  <a:pt x="2485882" y="12394"/>
                </a:lnTo>
                <a:lnTo>
                  <a:pt x="2537669" y="11013"/>
                </a:lnTo>
                <a:lnTo>
                  <a:pt x="2589455" y="9630"/>
                </a:lnTo>
                <a:lnTo>
                  <a:pt x="2641242" y="8247"/>
                </a:lnTo>
                <a:lnTo>
                  <a:pt x="2693030" y="6863"/>
                </a:lnTo>
                <a:lnTo>
                  <a:pt x="2744818" y="5482"/>
                </a:lnTo>
                <a:lnTo>
                  <a:pt x="2796608" y="4103"/>
                </a:lnTo>
                <a:lnTo>
                  <a:pt x="2848400" y="2729"/>
                </a:lnTo>
                <a:lnTo>
                  <a:pt x="2900193" y="1361"/>
                </a:lnTo>
                <a:lnTo>
                  <a:pt x="2951988" y="0"/>
                </a:lnTo>
              </a:path>
            </a:pathLst>
          </a:custGeom>
          <a:ln w="56388">
            <a:solidFill>
              <a:srgbClr val="0F243E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54659" y="5959449"/>
            <a:ext cx="238125" cy="2381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838642" y="5936488"/>
            <a:ext cx="238125" cy="2381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822638" y="5913615"/>
            <a:ext cx="238125" cy="2381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806634" y="5887796"/>
            <a:ext cx="238125" cy="2381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31620" y="5644997"/>
            <a:ext cx="726643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1600" b="1" spc="-5" dirty="0" smtClean="0">
                <a:solidFill>
                  <a:srgbClr val="001F5F"/>
                </a:solidFill>
                <a:latin typeface="Palatino Linotype"/>
                <a:cs typeface="Palatino Linotype"/>
              </a:rPr>
              <a:t>1 602,6</a:t>
            </a:r>
            <a:endParaRPr sz="1600" dirty="0">
              <a:solidFill>
                <a:prstClr val="black"/>
              </a:solidFill>
              <a:latin typeface="Palatino Linotype"/>
              <a:cs typeface="Palatino Linotype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715769" y="5622137"/>
            <a:ext cx="6993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1600" b="1" spc="-5" dirty="0" smtClean="0">
                <a:solidFill>
                  <a:srgbClr val="001F5F"/>
                </a:solidFill>
                <a:latin typeface="Palatino Linotype"/>
                <a:cs typeface="Palatino Linotype"/>
              </a:rPr>
              <a:t>1 701,6</a:t>
            </a:r>
            <a:endParaRPr sz="1600" dirty="0">
              <a:solidFill>
                <a:prstClr val="black"/>
              </a:solidFill>
              <a:latin typeface="Palatino Linotype"/>
              <a:cs typeface="Palatino Linotype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582927" y="5598972"/>
            <a:ext cx="792732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1600" b="1" spc="-5" dirty="0" smtClean="0">
                <a:solidFill>
                  <a:srgbClr val="001F5F"/>
                </a:solidFill>
                <a:latin typeface="Palatino Linotype"/>
                <a:cs typeface="Palatino Linotype"/>
              </a:rPr>
              <a:t>1 794,6</a:t>
            </a:r>
            <a:endParaRPr sz="1600" dirty="0">
              <a:solidFill>
                <a:prstClr val="black"/>
              </a:solidFill>
              <a:latin typeface="Palatino Linotype"/>
              <a:cs typeface="Palatino Linotype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521710" y="5573369"/>
            <a:ext cx="64604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1600" b="1" spc="-5" dirty="0" smtClean="0">
                <a:solidFill>
                  <a:srgbClr val="001F5F"/>
                </a:solidFill>
                <a:latin typeface="Palatino Linotype"/>
                <a:cs typeface="Palatino Linotype"/>
              </a:rPr>
              <a:t>1 906,3</a:t>
            </a:r>
            <a:endParaRPr sz="1600" dirty="0">
              <a:solidFill>
                <a:prstClr val="black"/>
              </a:solidFill>
              <a:latin typeface="Palatino Linotype"/>
              <a:cs typeface="Palatino Linotype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90524" y="6516420"/>
            <a:ext cx="967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0F243E"/>
                </a:solidFill>
                <a:latin typeface="Palatino Linotype"/>
                <a:cs typeface="Palatino Linotype"/>
              </a:rPr>
              <a:t>2020</a:t>
            </a:r>
            <a:r>
              <a:rPr sz="1200" spc="-70" dirty="0">
                <a:solidFill>
                  <a:srgbClr val="0F243E"/>
                </a:solidFill>
                <a:latin typeface="Palatino Linotype"/>
                <a:cs typeface="Palatino Linotype"/>
              </a:rPr>
              <a:t> </a:t>
            </a:r>
            <a:r>
              <a:rPr sz="1200" spc="-5" dirty="0">
                <a:solidFill>
                  <a:srgbClr val="0F243E"/>
                </a:solidFill>
                <a:latin typeface="Palatino Linotype"/>
                <a:cs typeface="Palatino Linotype"/>
              </a:rPr>
              <a:t>(оценка)</a:t>
            </a:r>
            <a:endParaRPr sz="1200">
              <a:solidFill>
                <a:prstClr val="black"/>
              </a:solidFill>
              <a:latin typeface="Palatino Linotype"/>
              <a:cs typeface="Palatino Linotype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793239" y="6516420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0F243E"/>
                </a:solidFill>
                <a:latin typeface="Palatino Linotype"/>
                <a:cs typeface="Palatino Linotype"/>
              </a:rPr>
              <a:t>2021</a:t>
            </a:r>
            <a:endParaRPr sz="1200">
              <a:solidFill>
                <a:prstClr val="black"/>
              </a:solidFill>
              <a:latin typeface="Palatino Linotype"/>
              <a:cs typeface="Palatino Linotype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777489" y="6516420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0F243E"/>
                </a:solidFill>
                <a:latin typeface="Palatino Linotype"/>
                <a:cs typeface="Palatino Linotype"/>
              </a:rPr>
              <a:t>2022</a:t>
            </a:r>
            <a:endParaRPr sz="1200">
              <a:solidFill>
                <a:prstClr val="black"/>
              </a:solidFill>
              <a:latin typeface="Palatino Linotype"/>
              <a:cs typeface="Palatino Linotype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761359" y="6516420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0F243E"/>
                </a:solidFill>
                <a:latin typeface="Palatino Linotype"/>
                <a:cs typeface="Palatino Linotype"/>
              </a:rPr>
              <a:t>2023</a:t>
            </a:r>
            <a:endParaRPr sz="1200">
              <a:solidFill>
                <a:prstClr val="black"/>
              </a:solidFill>
              <a:latin typeface="Palatino Linotype"/>
              <a:cs typeface="Palatino Linotype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858511" y="6376415"/>
            <a:ext cx="3965575" cy="0"/>
          </a:xfrm>
          <a:custGeom>
            <a:avLst/>
            <a:gdLst/>
            <a:ahLst/>
            <a:cxnLst/>
            <a:rect l="l" t="t" r="r" b="b"/>
            <a:pathLst>
              <a:path w="3965575">
                <a:moveTo>
                  <a:pt x="0" y="0"/>
                </a:moveTo>
                <a:lnTo>
                  <a:pt x="396544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858511" y="6376415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849111" y="6376415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6841235" y="6376415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7833359" y="6376415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8823959" y="6376415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5354573" y="5932170"/>
            <a:ext cx="2974975" cy="74930"/>
          </a:xfrm>
          <a:custGeom>
            <a:avLst/>
            <a:gdLst/>
            <a:ahLst/>
            <a:cxnLst/>
            <a:rect l="l" t="t" r="r" b="b"/>
            <a:pathLst>
              <a:path w="2974975" h="74929">
                <a:moveTo>
                  <a:pt x="0" y="74675"/>
                </a:moveTo>
                <a:lnTo>
                  <a:pt x="49586" y="73536"/>
                </a:lnTo>
                <a:lnTo>
                  <a:pt x="99170" y="72398"/>
                </a:lnTo>
                <a:lnTo>
                  <a:pt x="148753" y="71262"/>
                </a:lnTo>
                <a:lnTo>
                  <a:pt x="198335" y="70127"/>
                </a:lnTo>
                <a:lnTo>
                  <a:pt x="247915" y="68993"/>
                </a:lnTo>
                <a:lnTo>
                  <a:pt x="297495" y="67860"/>
                </a:lnTo>
                <a:lnTo>
                  <a:pt x="347074" y="66728"/>
                </a:lnTo>
                <a:lnTo>
                  <a:pt x="396652" y="65595"/>
                </a:lnTo>
                <a:lnTo>
                  <a:pt x="446230" y="64462"/>
                </a:lnTo>
                <a:lnTo>
                  <a:pt x="495808" y="63328"/>
                </a:lnTo>
                <a:lnTo>
                  <a:pt x="545385" y="62193"/>
                </a:lnTo>
                <a:lnTo>
                  <a:pt x="594963" y="61056"/>
                </a:lnTo>
                <a:lnTo>
                  <a:pt x="644541" y="59918"/>
                </a:lnTo>
                <a:lnTo>
                  <a:pt x="694120" y="58777"/>
                </a:lnTo>
                <a:lnTo>
                  <a:pt x="743700" y="57634"/>
                </a:lnTo>
                <a:lnTo>
                  <a:pt x="793280" y="56488"/>
                </a:lnTo>
                <a:lnTo>
                  <a:pt x="842862" y="55338"/>
                </a:lnTo>
                <a:lnTo>
                  <a:pt x="892445" y="54185"/>
                </a:lnTo>
                <a:lnTo>
                  <a:pt x="942029" y="53028"/>
                </a:lnTo>
                <a:lnTo>
                  <a:pt x="991615" y="51866"/>
                </a:lnTo>
                <a:lnTo>
                  <a:pt x="1041202" y="50705"/>
                </a:lnTo>
                <a:lnTo>
                  <a:pt x="1090786" y="49549"/>
                </a:lnTo>
                <a:lnTo>
                  <a:pt x="1140369" y="48397"/>
                </a:lnTo>
                <a:lnTo>
                  <a:pt x="1189951" y="47247"/>
                </a:lnTo>
                <a:lnTo>
                  <a:pt x="1239531" y="46098"/>
                </a:lnTo>
                <a:lnTo>
                  <a:pt x="1289111" y="44949"/>
                </a:lnTo>
                <a:lnTo>
                  <a:pt x="1338690" y="43799"/>
                </a:lnTo>
                <a:lnTo>
                  <a:pt x="1388268" y="42645"/>
                </a:lnTo>
                <a:lnTo>
                  <a:pt x="1437846" y="41488"/>
                </a:lnTo>
                <a:lnTo>
                  <a:pt x="1487423" y="40325"/>
                </a:lnTo>
                <a:lnTo>
                  <a:pt x="1537001" y="39156"/>
                </a:lnTo>
                <a:lnTo>
                  <a:pt x="1586579" y="37978"/>
                </a:lnTo>
                <a:lnTo>
                  <a:pt x="1636157" y="36792"/>
                </a:lnTo>
                <a:lnTo>
                  <a:pt x="1685736" y="35595"/>
                </a:lnTo>
                <a:lnTo>
                  <a:pt x="1735316" y="34386"/>
                </a:lnTo>
                <a:lnTo>
                  <a:pt x="1784896" y="33163"/>
                </a:lnTo>
                <a:lnTo>
                  <a:pt x="1834478" y="31927"/>
                </a:lnTo>
                <a:lnTo>
                  <a:pt x="1884061" y="30674"/>
                </a:lnTo>
                <a:lnTo>
                  <a:pt x="1933645" y="29405"/>
                </a:lnTo>
                <a:lnTo>
                  <a:pt x="1983231" y="28117"/>
                </a:lnTo>
                <a:lnTo>
                  <a:pt x="2032818" y="26809"/>
                </a:lnTo>
                <a:lnTo>
                  <a:pt x="2082402" y="25481"/>
                </a:lnTo>
                <a:lnTo>
                  <a:pt x="2131985" y="24135"/>
                </a:lnTo>
                <a:lnTo>
                  <a:pt x="2181567" y="22772"/>
                </a:lnTo>
                <a:lnTo>
                  <a:pt x="2231147" y="21393"/>
                </a:lnTo>
                <a:lnTo>
                  <a:pt x="2280727" y="20001"/>
                </a:lnTo>
                <a:lnTo>
                  <a:pt x="2330306" y="18597"/>
                </a:lnTo>
                <a:lnTo>
                  <a:pt x="2379884" y="17183"/>
                </a:lnTo>
                <a:lnTo>
                  <a:pt x="2429462" y="15760"/>
                </a:lnTo>
                <a:lnTo>
                  <a:pt x="2479039" y="14330"/>
                </a:lnTo>
                <a:lnTo>
                  <a:pt x="2528617" y="12894"/>
                </a:lnTo>
                <a:lnTo>
                  <a:pt x="2578195" y="11455"/>
                </a:lnTo>
                <a:lnTo>
                  <a:pt x="2627773" y="10014"/>
                </a:lnTo>
                <a:lnTo>
                  <a:pt x="2677352" y="8572"/>
                </a:lnTo>
                <a:lnTo>
                  <a:pt x="2726932" y="7131"/>
                </a:lnTo>
                <a:lnTo>
                  <a:pt x="2776512" y="5693"/>
                </a:lnTo>
                <a:lnTo>
                  <a:pt x="2826094" y="4259"/>
                </a:lnTo>
                <a:lnTo>
                  <a:pt x="2875677" y="2831"/>
                </a:lnTo>
                <a:lnTo>
                  <a:pt x="2925261" y="1411"/>
                </a:lnTo>
                <a:lnTo>
                  <a:pt x="2974848" y="0"/>
                </a:lnTo>
              </a:path>
            </a:pathLst>
          </a:custGeom>
          <a:ln w="56388">
            <a:solidFill>
              <a:srgbClr val="0F243E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5235003" y="5887046"/>
            <a:ext cx="238125" cy="2381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226619" y="5864390"/>
            <a:ext cx="238125" cy="2381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7218108" y="5840793"/>
            <a:ext cx="238125" cy="2381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8209724" y="5812866"/>
            <a:ext cx="238125" cy="2381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163439" y="5572455"/>
            <a:ext cx="38163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1600" b="1" spc="-5" dirty="0" smtClean="0">
                <a:solidFill>
                  <a:srgbClr val="001F5F"/>
                </a:solidFill>
                <a:latin typeface="Palatino Linotype"/>
                <a:cs typeface="Palatino Linotype"/>
              </a:rPr>
              <a:t>34,8</a:t>
            </a:r>
            <a:endParaRPr sz="1600" dirty="0">
              <a:solidFill>
                <a:prstClr val="black"/>
              </a:solidFill>
              <a:latin typeface="Palatino Linotype"/>
              <a:cs typeface="Palatino Linotype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154928" y="5549900"/>
            <a:ext cx="38163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1600" b="1" spc="-5" dirty="0" smtClean="0">
                <a:solidFill>
                  <a:srgbClr val="001F5F"/>
                </a:solidFill>
                <a:latin typeface="Palatino Linotype"/>
                <a:cs typeface="Palatino Linotype"/>
              </a:rPr>
              <a:t>37,0</a:t>
            </a:r>
            <a:endParaRPr sz="1600" dirty="0">
              <a:solidFill>
                <a:prstClr val="black"/>
              </a:solidFill>
              <a:latin typeface="Palatino Linotype"/>
              <a:cs typeface="Palatino Linotype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146797" y="5526430"/>
            <a:ext cx="38163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1600" b="1" spc="-5" dirty="0" smtClean="0">
                <a:solidFill>
                  <a:srgbClr val="001F5F"/>
                </a:solidFill>
                <a:latin typeface="Palatino Linotype"/>
                <a:cs typeface="Palatino Linotype"/>
              </a:rPr>
              <a:t>39,1</a:t>
            </a:r>
            <a:endParaRPr sz="1600" dirty="0">
              <a:solidFill>
                <a:prstClr val="black"/>
              </a:solidFill>
              <a:latin typeface="Palatino Linotype"/>
              <a:cs typeface="Palatino Linotype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138541" y="5498388"/>
            <a:ext cx="38163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1600" b="1" spc="-5" dirty="0" smtClean="0">
                <a:solidFill>
                  <a:srgbClr val="001F5F"/>
                </a:solidFill>
                <a:latin typeface="Palatino Linotype"/>
                <a:cs typeface="Palatino Linotype"/>
              </a:rPr>
              <a:t>41,5</a:t>
            </a:r>
            <a:endParaRPr sz="1600" dirty="0">
              <a:solidFill>
                <a:prstClr val="black"/>
              </a:solidFill>
              <a:latin typeface="Palatino Linotype"/>
              <a:cs typeface="Palatino Linotype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870830" y="6479844"/>
            <a:ext cx="967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0F243E"/>
                </a:solidFill>
                <a:latin typeface="Palatino Linotype"/>
                <a:cs typeface="Palatino Linotype"/>
              </a:rPr>
              <a:t>2020</a:t>
            </a:r>
            <a:r>
              <a:rPr sz="1200" spc="-70" dirty="0">
                <a:solidFill>
                  <a:srgbClr val="0F243E"/>
                </a:solidFill>
                <a:latin typeface="Palatino Linotype"/>
                <a:cs typeface="Palatino Linotype"/>
              </a:rPr>
              <a:t> </a:t>
            </a:r>
            <a:r>
              <a:rPr sz="1200" spc="-5" dirty="0">
                <a:solidFill>
                  <a:srgbClr val="0F243E"/>
                </a:solidFill>
                <a:latin typeface="Palatino Linotype"/>
                <a:cs typeface="Palatino Linotype"/>
              </a:rPr>
              <a:t>(оценка)</a:t>
            </a:r>
            <a:endParaRPr sz="1200">
              <a:solidFill>
                <a:prstClr val="black"/>
              </a:solidFill>
              <a:latin typeface="Palatino Linotype"/>
              <a:cs typeface="Palatino Linotype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181090" y="6479844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0F243E"/>
                </a:solidFill>
                <a:latin typeface="Palatino Linotype"/>
                <a:cs typeface="Palatino Linotype"/>
              </a:rPr>
              <a:t>2021</a:t>
            </a:r>
            <a:endParaRPr sz="1200">
              <a:solidFill>
                <a:prstClr val="black"/>
              </a:solidFill>
              <a:latin typeface="Palatino Linotype"/>
              <a:cs typeface="Palatino Linotype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172959" y="6479844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0F243E"/>
                </a:solidFill>
                <a:latin typeface="Palatino Linotype"/>
                <a:cs typeface="Palatino Linotype"/>
              </a:rPr>
              <a:t>2022</a:t>
            </a:r>
            <a:endParaRPr sz="1200">
              <a:solidFill>
                <a:prstClr val="black"/>
              </a:solidFill>
              <a:latin typeface="Palatino Linotype"/>
              <a:cs typeface="Palatino Linotype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8164830" y="6479844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0F243E"/>
                </a:solidFill>
                <a:latin typeface="Palatino Linotype"/>
                <a:cs typeface="Palatino Linotype"/>
              </a:rPr>
              <a:t>2023</a:t>
            </a:r>
            <a:endParaRPr sz="1200">
              <a:solidFill>
                <a:prstClr val="black"/>
              </a:solidFill>
              <a:latin typeface="Palatino Linotype"/>
              <a:cs typeface="Palatino Linotype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579119" y="4459223"/>
            <a:ext cx="3676015" cy="0"/>
          </a:xfrm>
          <a:custGeom>
            <a:avLst/>
            <a:gdLst/>
            <a:ahLst/>
            <a:cxnLst/>
            <a:rect l="l" t="t" r="r" b="b"/>
            <a:pathLst>
              <a:path w="3676015">
                <a:moveTo>
                  <a:pt x="0" y="0"/>
                </a:moveTo>
                <a:lnTo>
                  <a:pt x="367588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79119" y="445922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1498091" y="445922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2417064" y="445922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3336035" y="445922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4255008" y="4459223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object 85"/>
          <p:cNvSpPr/>
          <p:nvPr/>
        </p:nvSpPr>
        <p:spPr>
          <a:xfrm rot="322566">
            <a:off x="1162847" y="4046806"/>
            <a:ext cx="722917" cy="149380"/>
          </a:xfrm>
          <a:custGeom>
            <a:avLst/>
            <a:gdLst/>
            <a:ahLst/>
            <a:cxnLst/>
            <a:rect l="l" t="t" r="r" b="b"/>
            <a:pathLst>
              <a:path w="2757170" h="8889">
                <a:moveTo>
                  <a:pt x="-28193" y="4349"/>
                </a:moveTo>
                <a:lnTo>
                  <a:pt x="2785110" y="4349"/>
                </a:lnTo>
              </a:path>
            </a:pathLst>
          </a:custGeom>
          <a:ln w="65087">
            <a:solidFill>
              <a:srgbClr val="0F243E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919314" y="3949565"/>
            <a:ext cx="238125" cy="2381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1838388" y="4062158"/>
            <a:ext cx="238125" cy="2381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2757614" y="4056189"/>
            <a:ext cx="238125" cy="23812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3687064" y="4105712"/>
            <a:ext cx="238125" cy="238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15213" y="2547873"/>
            <a:ext cx="374078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282065" algn="l"/>
                <a:tab pos="2233295" algn="l"/>
                <a:tab pos="3183890" algn="l"/>
              </a:tabLst>
            </a:pPr>
            <a:r>
              <a:rPr sz="1200" dirty="0">
                <a:solidFill>
                  <a:srgbClr val="0F243E"/>
                </a:solidFill>
                <a:latin typeface="Palatino Linotype"/>
                <a:cs typeface="Palatino Linotype"/>
              </a:rPr>
              <a:t>2020</a:t>
            </a:r>
            <a:r>
              <a:rPr sz="1200" spc="-10" dirty="0">
                <a:solidFill>
                  <a:srgbClr val="0F243E"/>
                </a:solidFill>
                <a:latin typeface="Palatino Linotype"/>
                <a:cs typeface="Palatino Linotype"/>
              </a:rPr>
              <a:t> </a:t>
            </a:r>
            <a:r>
              <a:rPr sz="1200" spc="-5" dirty="0">
                <a:solidFill>
                  <a:srgbClr val="0F243E"/>
                </a:solidFill>
                <a:latin typeface="Palatino Linotype"/>
                <a:cs typeface="Palatino Linotype"/>
              </a:rPr>
              <a:t>(оценка)	</a:t>
            </a:r>
            <a:r>
              <a:rPr sz="1200" dirty="0">
                <a:solidFill>
                  <a:srgbClr val="0F243E"/>
                </a:solidFill>
                <a:latin typeface="Palatino Linotype"/>
                <a:cs typeface="Palatino Linotype"/>
              </a:rPr>
              <a:t>2021	2022	2023</a:t>
            </a:r>
            <a:endParaRPr sz="1200" dirty="0">
              <a:solidFill>
                <a:prstClr val="black"/>
              </a:solidFill>
              <a:latin typeface="Palatino Linotype"/>
              <a:cs typeface="Palatino Linotype"/>
            </a:endParaRPr>
          </a:p>
          <a:p>
            <a:endParaRPr sz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2230" algn="ctr">
              <a:spcBef>
                <a:spcPts val="865"/>
              </a:spcBef>
            </a:pPr>
            <a:r>
              <a:rPr sz="1400" b="1" dirty="0" err="1" smtClean="0">
                <a:solidFill>
                  <a:srgbClr val="001F5F"/>
                </a:solidFill>
                <a:latin typeface="Palatino Linotype"/>
                <a:cs typeface="Palatino Linotype"/>
              </a:rPr>
              <a:t>Инвестиции</a:t>
            </a:r>
            <a:r>
              <a:rPr sz="1400" b="1" dirty="0" smtClean="0">
                <a:solidFill>
                  <a:srgbClr val="001F5F"/>
                </a:solidFill>
                <a:latin typeface="Palatino Linotype"/>
                <a:cs typeface="Palatino Linotype"/>
              </a:rPr>
              <a:t> в </a:t>
            </a:r>
            <a:r>
              <a:rPr sz="1400" b="1" dirty="0" err="1" smtClean="0">
                <a:solidFill>
                  <a:srgbClr val="001F5F"/>
                </a:solidFill>
                <a:latin typeface="Palatino Linotype"/>
                <a:cs typeface="Palatino Linotype"/>
              </a:rPr>
              <a:t>основной</a:t>
            </a:r>
            <a:r>
              <a:rPr sz="1400" b="1" spc="-65" dirty="0" smtClean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b="1" spc="-5" dirty="0" err="1" smtClean="0">
                <a:solidFill>
                  <a:srgbClr val="001F5F"/>
                </a:solidFill>
                <a:latin typeface="Palatino Linotype"/>
                <a:cs typeface="Palatino Linotype"/>
              </a:rPr>
              <a:t>капитал</a:t>
            </a:r>
            <a:r>
              <a:rPr sz="1400" b="1" spc="-5" dirty="0" smtClean="0">
                <a:solidFill>
                  <a:srgbClr val="001F5F"/>
                </a:solidFill>
                <a:latin typeface="Palatino Linotype"/>
                <a:cs typeface="Palatino Linotype"/>
              </a:rPr>
              <a:t>,</a:t>
            </a:r>
            <a:endParaRPr sz="1400" dirty="0" smtClean="0">
              <a:solidFill>
                <a:prstClr val="black"/>
              </a:solidFill>
              <a:latin typeface="Palatino Linotype"/>
              <a:cs typeface="Palatino Linotype"/>
            </a:endParaRPr>
          </a:p>
          <a:p>
            <a:pPr marL="104775" algn="ctr"/>
            <a:r>
              <a:rPr sz="1400" b="1" dirty="0" smtClean="0">
                <a:solidFill>
                  <a:srgbClr val="001F5F"/>
                </a:solidFill>
                <a:latin typeface="Palatino Linotype"/>
                <a:cs typeface="Palatino Linotype"/>
              </a:rPr>
              <a:t>(в </a:t>
            </a:r>
            <a:r>
              <a:rPr sz="1400" b="1" spc="-5" dirty="0" err="1" smtClean="0">
                <a:solidFill>
                  <a:srgbClr val="001F5F"/>
                </a:solidFill>
                <a:latin typeface="Palatino Linotype"/>
                <a:cs typeface="Palatino Linotype"/>
              </a:rPr>
              <a:t>ценах</a:t>
            </a:r>
            <a:r>
              <a:rPr sz="1400" b="1" spc="-5" dirty="0" smtClean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b="1" dirty="0" err="1" smtClean="0">
                <a:solidFill>
                  <a:srgbClr val="001F5F"/>
                </a:solidFill>
                <a:latin typeface="Palatino Linotype"/>
                <a:cs typeface="Palatino Linotype"/>
              </a:rPr>
              <a:t>соответствующих</a:t>
            </a:r>
            <a:r>
              <a:rPr sz="1400" b="1" dirty="0" smtClean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b="1" spc="-5" dirty="0" err="1" smtClean="0">
                <a:solidFill>
                  <a:srgbClr val="001F5F"/>
                </a:solidFill>
                <a:latin typeface="Palatino Linotype"/>
                <a:cs typeface="Palatino Linotype"/>
              </a:rPr>
              <a:t>лет</a:t>
            </a:r>
            <a:r>
              <a:rPr sz="1400" b="1" spc="-5" dirty="0" smtClean="0">
                <a:solidFill>
                  <a:srgbClr val="001F5F"/>
                </a:solidFill>
                <a:latin typeface="Palatino Linotype"/>
                <a:cs typeface="Palatino Linotype"/>
              </a:rPr>
              <a:t>),</a:t>
            </a:r>
            <a:r>
              <a:rPr sz="1400" b="1" spc="-50" dirty="0" smtClean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lang="ru-RU" sz="1400" i="1" dirty="0" smtClean="0">
                <a:solidFill>
                  <a:srgbClr val="001F5F"/>
                </a:solidFill>
                <a:latin typeface="Palatino Linotype"/>
                <a:cs typeface="Palatino Linotype"/>
              </a:rPr>
              <a:t>млн</a:t>
            </a:r>
            <a:r>
              <a:rPr sz="1400" i="1" dirty="0" smtClean="0">
                <a:solidFill>
                  <a:srgbClr val="001F5F"/>
                </a:solidFill>
                <a:latin typeface="Palatino Linotype"/>
                <a:cs typeface="Palatino Linotype"/>
              </a:rPr>
              <a:t>.</a:t>
            </a:r>
            <a:r>
              <a:rPr sz="1400" i="1" dirty="0" err="1" smtClean="0">
                <a:solidFill>
                  <a:srgbClr val="001F5F"/>
                </a:solidFill>
                <a:latin typeface="Palatino Linotype"/>
                <a:cs typeface="Palatino Linotype"/>
              </a:rPr>
              <a:t>руб</a:t>
            </a:r>
            <a:r>
              <a:rPr sz="1400" i="1" dirty="0" smtClean="0">
                <a:solidFill>
                  <a:srgbClr val="001F5F"/>
                </a:solidFill>
                <a:latin typeface="Palatino Linotype"/>
                <a:cs typeface="Palatino Linotype"/>
              </a:rPr>
              <a:t>.</a:t>
            </a:r>
            <a:endParaRPr sz="1400" dirty="0" smtClean="0">
              <a:solidFill>
                <a:prstClr val="black"/>
              </a:solidFill>
              <a:latin typeface="Palatino Linotype"/>
              <a:cs typeface="Palatino Linotype"/>
            </a:endParaRPr>
          </a:p>
          <a:p>
            <a:pPr>
              <a:spcBef>
                <a:spcPts val="40"/>
              </a:spcBef>
            </a:pPr>
            <a:endParaRPr sz="2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0325" algn="ctr">
              <a:tabLst>
                <a:tab pos="979805" algn="l"/>
                <a:tab pos="1899285" algn="l"/>
                <a:tab pos="2818765" algn="l"/>
              </a:tabLst>
            </a:pPr>
            <a:r>
              <a:rPr lang="ru-RU" sz="1600" b="1" spc="-5" dirty="0" smtClean="0">
                <a:solidFill>
                  <a:srgbClr val="001F5F"/>
                </a:solidFill>
                <a:latin typeface="Palatino Linotype"/>
                <a:cs typeface="Palatino Linotype"/>
              </a:rPr>
              <a:t>410,0</a:t>
            </a:r>
            <a:r>
              <a:rPr sz="1600" b="1" spc="-5" dirty="0">
                <a:solidFill>
                  <a:srgbClr val="001F5F"/>
                </a:solidFill>
                <a:latin typeface="Palatino Linotype"/>
                <a:cs typeface="Palatino Linotype"/>
              </a:rPr>
              <a:t>	</a:t>
            </a:r>
            <a:r>
              <a:rPr lang="ru-RU" sz="1600" b="1" spc="-5" dirty="0" smtClean="0">
                <a:solidFill>
                  <a:srgbClr val="001F5F"/>
                </a:solidFill>
                <a:latin typeface="Palatino Linotype"/>
                <a:cs typeface="Palatino Linotype"/>
              </a:rPr>
              <a:t>294,1</a:t>
            </a:r>
            <a:r>
              <a:rPr sz="1600" b="1" spc="-5" dirty="0">
                <a:solidFill>
                  <a:srgbClr val="001F5F"/>
                </a:solidFill>
                <a:latin typeface="Palatino Linotype"/>
                <a:cs typeface="Palatino Linotype"/>
              </a:rPr>
              <a:t>	</a:t>
            </a:r>
            <a:r>
              <a:rPr lang="ru-RU" sz="2400" b="1" spc="-7" baseline="1736" dirty="0" smtClean="0">
                <a:solidFill>
                  <a:srgbClr val="001F5F"/>
                </a:solidFill>
                <a:latin typeface="Palatino Linotype"/>
                <a:cs typeface="Palatino Linotype"/>
              </a:rPr>
              <a:t>297,9</a:t>
            </a:r>
            <a:r>
              <a:rPr sz="2400" b="1" spc="-7" baseline="1736" dirty="0">
                <a:solidFill>
                  <a:srgbClr val="001F5F"/>
                </a:solidFill>
                <a:latin typeface="Palatino Linotype"/>
                <a:cs typeface="Palatino Linotype"/>
              </a:rPr>
              <a:t>	</a:t>
            </a:r>
            <a:r>
              <a:rPr lang="ru-RU" sz="2400" b="1" spc="-7" baseline="1736" dirty="0" smtClean="0">
                <a:solidFill>
                  <a:srgbClr val="001F5F"/>
                </a:solidFill>
                <a:latin typeface="Palatino Linotype"/>
                <a:cs typeface="Palatino Linotype"/>
              </a:rPr>
              <a:t>283,0</a:t>
            </a:r>
            <a:endParaRPr sz="2400" baseline="1736" dirty="0">
              <a:solidFill>
                <a:prstClr val="black"/>
              </a:solidFill>
              <a:latin typeface="Palatino Linotype"/>
              <a:cs typeface="Palatino Linotype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76808" y="4562043"/>
            <a:ext cx="3876675" cy="904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spcBef>
                <a:spcPts val="100"/>
              </a:spcBef>
              <a:tabLst>
                <a:tab pos="1327150" algn="l"/>
                <a:tab pos="2246630" algn="l"/>
                <a:tab pos="3166110" algn="l"/>
              </a:tabLst>
            </a:pPr>
            <a:r>
              <a:rPr sz="1200" dirty="0">
                <a:solidFill>
                  <a:srgbClr val="0F243E"/>
                </a:solidFill>
                <a:latin typeface="Palatino Linotype"/>
                <a:cs typeface="Palatino Linotype"/>
              </a:rPr>
              <a:t>2020</a:t>
            </a:r>
            <a:r>
              <a:rPr sz="1200" spc="-10" dirty="0">
                <a:solidFill>
                  <a:srgbClr val="0F243E"/>
                </a:solidFill>
                <a:latin typeface="Palatino Linotype"/>
                <a:cs typeface="Palatino Linotype"/>
              </a:rPr>
              <a:t> </a:t>
            </a:r>
            <a:r>
              <a:rPr sz="1200" spc="-5" dirty="0">
                <a:solidFill>
                  <a:srgbClr val="0F243E"/>
                </a:solidFill>
                <a:latin typeface="Palatino Linotype"/>
                <a:cs typeface="Palatino Linotype"/>
              </a:rPr>
              <a:t>(оценка)	2021	2022	2023</a:t>
            </a:r>
            <a:endParaRPr sz="1200" dirty="0">
              <a:solidFill>
                <a:prstClr val="black"/>
              </a:solidFill>
              <a:latin typeface="Palatino Linotype"/>
              <a:cs typeface="Palatino Linotype"/>
            </a:endParaRPr>
          </a:p>
          <a:p>
            <a:endParaRPr sz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84885" marR="5080" indent="-972819">
              <a:spcBef>
                <a:spcPts val="735"/>
              </a:spcBef>
            </a:pPr>
            <a:r>
              <a:rPr sz="1400" b="1" dirty="0">
                <a:solidFill>
                  <a:srgbClr val="001F5F"/>
                </a:solidFill>
                <a:latin typeface="Palatino Linotype"/>
                <a:cs typeface="Palatino Linotype"/>
              </a:rPr>
              <a:t>Фонд </a:t>
            </a:r>
            <a:r>
              <a:rPr sz="1400" b="1" spc="-5" dirty="0">
                <a:solidFill>
                  <a:srgbClr val="001F5F"/>
                </a:solidFill>
                <a:latin typeface="Palatino Linotype"/>
                <a:cs typeface="Palatino Linotype"/>
              </a:rPr>
              <a:t>начисленной заработной платы всех  </a:t>
            </a:r>
            <a:r>
              <a:rPr sz="1400" b="1" dirty="0">
                <a:solidFill>
                  <a:srgbClr val="001F5F"/>
                </a:solidFill>
                <a:latin typeface="Palatino Linotype"/>
                <a:cs typeface="Palatino Linotype"/>
              </a:rPr>
              <a:t>работников,</a:t>
            </a:r>
            <a:r>
              <a:rPr sz="1400" b="1" spc="-3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lang="ru-RU" sz="1400" i="1" dirty="0" smtClean="0">
                <a:solidFill>
                  <a:srgbClr val="001F5F"/>
                </a:solidFill>
                <a:latin typeface="Palatino Linotype"/>
                <a:cs typeface="Palatino Linotype"/>
              </a:rPr>
              <a:t>млн</a:t>
            </a:r>
            <a:r>
              <a:rPr sz="1400" i="1" dirty="0" smtClean="0">
                <a:solidFill>
                  <a:srgbClr val="001F5F"/>
                </a:solidFill>
                <a:latin typeface="Palatino Linotype"/>
                <a:cs typeface="Palatino Linotype"/>
              </a:rPr>
              <a:t>.</a:t>
            </a:r>
            <a:r>
              <a:rPr sz="1400" i="1" dirty="0" err="1" smtClean="0">
                <a:solidFill>
                  <a:srgbClr val="001F5F"/>
                </a:solidFill>
                <a:latin typeface="Palatino Linotype"/>
                <a:cs typeface="Palatino Linotype"/>
              </a:rPr>
              <a:t>руб</a:t>
            </a:r>
            <a:r>
              <a:rPr sz="1400" i="1" dirty="0">
                <a:solidFill>
                  <a:srgbClr val="001F5F"/>
                </a:solidFill>
                <a:latin typeface="Palatino Linotype"/>
                <a:cs typeface="Palatino Linotype"/>
              </a:rPr>
              <a:t>.</a:t>
            </a:r>
            <a:endParaRPr sz="1400" dirty="0">
              <a:solidFill>
                <a:prstClr val="black"/>
              </a:solidFill>
              <a:latin typeface="Palatino Linotype"/>
              <a:cs typeface="Palatino Linotype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4873752" y="4450079"/>
            <a:ext cx="3933825" cy="0"/>
          </a:xfrm>
          <a:custGeom>
            <a:avLst/>
            <a:gdLst/>
            <a:ahLst/>
            <a:cxnLst/>
            <a:rect l="l" t="t" r="r" b="b"/>
            <a:pathLst>
              <a:path w="3933825">
                <a:moveTo>
                  <a:pt x="0" y="0"/>
                </a:moveTo>
                <a:lnTo>
                  <a:pt x="393344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4873752" y="4450079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5856732" y="4450079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6839711" y="4450079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7824216" y="4450079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8807195" y="4450079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5365241" y="3972305"/>
            <a:ext cx="2950845" cy="3175"/>
          </a:xfrm>
          <a:custGeom>
            <a:avLst/>
            <a:gdLst/>
            <a:ahLst/>
            <a:cxnLst/>
            <a:rect l="l" t="t" r="r" b="b"/>
            <a:pathLst>
              <a:path w="2950845" h="3175">
                <a:moveTo>
                  <a:pt x="-28193" y="1524"/>
                </a:moveTo>
                <a:lnTo>
                  <a:pt x="2978658" y="1524"/>
                </a:lnTo>
              </a:path>
            </a:pathLst>
          </a:custGeom>
          <a:ln w="59436">
            <a:solidFill>
              <a:srgbClr val="0F243E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5245798" y="3857053"/>
            <a:ext cx="238125" cy="238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6229413" y="3855148"/>
            <a:ext cx="238125" cy="238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7213028" y="3853751"/>
            <a:ext cx="238125" cy="2381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8196643" y="3853370"/>
            <a:ext cx="238125" cy="238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032628" y="3015488"/>
            <a:ext cx="3615690" cy="7956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67690" marR="12700" indent="-544195"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Palatino Linotype"/>
                <a:cs typeface="Palatino Linotype"/>
              </a:rPr>
              <a:t>Индекс потребительских цен </a:t>
            </a:r>
            <a:r>
              <a:rPr sz="1400" b="1" dirty="0">
                <a:solidFill>
                  <a:srgbClr val="001F5F"/>
                </a:solidFill>
                <a:latin typeface="Palatino Linotype"/>
                <a:cs typeface="Palatino Linotype"/>
              </a:rPr>
              <a:t>в </a:t>
            </a:r>
            <a:r>
              <a:rPr sz="1400" b="1" spc="-5" dirty="0">
                <a:solidFill>
                  <a:srgbClr val="001F5F"/>
                </a:solidFill>
                <a:latin typeface="Palatino Linotype"/>
                <a:cs typeface="Palatino Linotype"/>
              </a:rPr>
              <a:t>среднем  за год, </a:t>
            </a:r>
            <a:r>
              <a:rPr sz="1400" i="1" dirty="0">
                <a:solidFill>
                  <a:srgbClr val="001F5F"/>
                </a:solidFill>
                <a:latin typeface="Palatino Linotype"/>
                <a:cs typeface="Palatino Linotype"/>
              </a:rPr>
              <a:t>в % к предыдущему</a:t>
            </a:r>
            <a:r>
              <a:rPr sz="1400" i="1" spc="-7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i="1" spc="-5" dirty="0">
                <a:solidFill>
                  <a:srgbClr val="001F5F"/>
                </a:solidFill>
                <a:latin typeface="Palatino Linotype"/>
                <a:cs typeface="Palatino Linotype"/>
              </a:rPr>
              <a:t>году</a:t>
            </a:r>
            <a:endParaRPr sz="1400" dirty="0">
              <a:solidFill>
                <a:prstClr val="black"/>
              </a:solidFill>
              <a:latin typeface="Palatino Linotype"/>
              <a:cs typeface="Palatino Linotype"/>
            </a:endParaRPr>
          </a:p>
          <a:p>
            <a:pPr marL="12700">
              <a:spcBef>
                <a:spcPts val="775"/>
              </a:spcBef>
              <a:tabLst>
                <a:tab pos="996315" algn="l"/>
                <a:tab pos="1979930" algn="l"/>
                <a:tab pos="2963545" algn="l"/>
              </a:tabLst>
            </a:pPr>
            <a:r>
              <a:rPr sz="1600" b="1" spc="-5" dirty="0">
                <a:solidFill>
                  <a:srgbClr val="001F5F"/>
                </a:solidFill>
                <a:latin typeface="Palatino Linotype"/>
                <a:cs typeface="Palatino Linotype"/>
              </a:rPr>
              <a:t>103,2%	103,6%	</a:t>
            </a:r>
            <a:r>
              <a:rPr sz="2400" b="1" spc="-7" baseline="1736" dirty="0">
                <a:solidFill>
                  <a:srgbClr val="001F5F"/>
                </a:solidFill>
                <a:latin typeface="Palatino Linotype"/>
                <a:cs typeface="Palatino Linotype"/>
              </a:rPr>
              <a:t>103,9%	104,0%</a:t>
            </a:r>
            <a:endParaRPr sz="2400" baseline="1736" dirty="0">
              <a:solidFill>
                <a:prstClr val="black"/>
              </a:solidFill>
              <a:latin typeface="Palatino Linotype"/>
              <a:cs typeface="Palatino Linotype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880864" y="4552950"/>
            <a:ext cx="3756025" cy="913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314450" algn="l"/>
                <a:tab pos="2298700" algn="l"/>
                <a:tab pos="3282315" algn="l"/>
              </a:tabLst>
            </a:pPr>
            <a:r>
              <a:rPr sz="1200" dirty="0">
                <a:solidFill>
                  <a:srgbClr val="0F243E"/>
                </a:solidFill>
                <a:latin typeface="Palatino Linotype"/>
                <a:cs typeface="Palatino Linotype"/>
              </a:rPr>
              <a:t>2020</a:t>
            </a:r>
            <a:r>
              <a:rPr sz="1200" spc="-10" dirty="0">
                <a:solidFill>
                  <a:srgbClr val="0F243E"/>
                </a:solidFill>
                <a:latin typeface="Palatino Linotype"/>
                <a:cs typeface="Palatino Linotype"/>
              </a:rPr>
              <a:t> </a:t>
            </a:r>
            <a:r>
              <a:rPr sz="1200" spc="-5" dirty="0">
                <a:solidFill>
                  <a:srgbClr val="0F243E"/>
                </a:solidFill>
                <a:latin typeface="Palatino Linotype"/>
                <a:cs typeface="Palatino Linotype"/>
              </a:rPr>
              <a:t>(оценка)	</a:t>
            </a:r>
            <a:r>
              <a:rPr sz="1200" dirty="0">
                <a:solidFill>
                  <a:srgbClr val="0F243E"/>
                </a:solidFill>
                <a:latin typeface="Palatino Linotype"/>
                <a:cs typeface="Palatino Linotype"/>
              </a:rPr>
              <a:t>2021	2022	2023</a:t>
            </a:r>
            <a:endParaRPr sz="1200" dirty="0">
              <a:solidFill>
                <a:prstClr val="black"/>
              </a:solidFill>
              <a:latin typeface="Palatino Linotype"/>
              <a:cs typeface="Palatino Linotype"/>
            </a:endParaRPr>
          </a:p>
          <a:p>
            <a:endParaRPr sz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78435" marR="5080" indent="393065">
              <a:spcBef>
                <a:spcPts val="805"/>
              </a:spcBef>
            </a:pPr>
            <a:r>
              <a:rPr sz="1400" b="1" spc="-5" dirty="0">
                <a:solidFill>
                  <a:srgbClr val="001F5F"/>
                </a:solidFill>
                <a:latin typeface="Palatino Linotype"/>
                <a:cs typeface="Palatino Linotype"/>
              </a:rPr>
              <a:t>Среднемесячная номинальная  начисленная заработная плата,</a:t>
            </a:r>
            <a:r>
              <a:rPr sz="1400" b="1" spc="20" dirty="0">
                <a:solidFill>
                  <a:srgbClr val="001F5F"/>
                </a:solidFill>
                <a:latin typeface="Palatino Linotype"/>
                <a:cs typeface="Palatino Linotype"/>
              </a:rPr>
              <a:t> </a:t>
            </a:r>
            <a:r>
              <a:rPr sz="1400" i="1" dirty="0">
                <a:solidFill>
                  <a:srgbClr val="001F5F"/>
                </a:solidFill>
                <a:latin typeface="Palatino Linotype"/>
                <a:cs typeface="Palatino Linotype"/>
              </a:rPr>
              <a:t>тыс.руб.</a:t>
            </a:r>
            <a:endParaRPr sz="1400" dirty="0">
              <a:solidFill>
                <a:prstClr val="black"/>
              </a:solidFill>
              <a:latin typeface="Palatino Linotype"/>
              <a:cs typeface="Palatino Linotype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8962135" y="6563664"/>
            <a:ext cx="1028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endParaRPr sz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738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" name="object 85"/>
          <p:cNvSpPr/>
          <p:nvPr/>
        </p:nvSpPr>
        <p:spPr>
          <a:xfrm>
            <a:off x="2053685" y="4117365"/>
            <a:ext cx="722917" cy="149380"/>
          </a:xfrm>
          <a:custGeom>
            <a:avLst/>
            <a:gdLst/>
            <a:ahLst/>
            <a:cxnLst/>
            <a:rect l="l" t="t" r="r" b="b"/>
            <a:pathLst>
              <a:path w="2757170" h="8889">
                <a:moveTo>
                  <a:pt x="-28193" y="4349"/>
                </a:moveTo>
                <a:lnTo>
                  <a:pt x="2785110" y="4349"/>
                </a:lnTo>
              </a:path>
            </a:pathLst>
          </a:custGeom>
          <a:ln w="65087">
            <a:solidFill>
              <a:srgbClr val="0F243E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object 85"/>
          <p:cNvSpPr/>
          <p:nvPr/>
        </p:nvSpPr>
        <p:spPr>
          <a:xfrm rot="210764">
            <a:off x="3008380" y="4142194"/>
            <a:ext cx="722917" cy="149380"/>
          </a:xfrm>
          <a:custGeom>
            <a:avLst/>
            <a:gdLst/>
            <a:ahLst/>
            <a:cxnLst/>
            <a:rect l="l" t="t" r="r" b="b"/>
            <a:pathLst>
              <a:path w="2757170" h="8889">
                <a:moveTo>
                  <a:pt x="-28193" y="4349"/>
                </a:moveTo>
                <a:lnTo>
                  <a:pt x="2785110" y="4349"/>
                </a:lnTo>
              </a:path>
            </a:pathLst>
          </a:custGeom>
          <a:ln w="65087">
            <a:solidFill>
              <a:srgbClr val="0F243E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331640" y="3068961"/>
            <a:ext cx="7713240" cy="79208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Обеспечение реализации указов Президента 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Российской Федерации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750696" cy="838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Основные задачи и направления  бюджетной политики на  2021  - 2023 годы</a:t>
            </a:r>
            <a:endParaRPr lang="ru-RU" sz="28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640" y="2132856"/>
            <a:ext cx="7713240" cy="7920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Укрепление доходной базы бюджета 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31640" y="4005064"/>
            <a:ext cx="7713240" cy="86409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Сохранение социальной направленности бюджета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1640" y="5939815"/>
            <a:ext cx="7713240" cy="7920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</a:rPr>
              <a:t>дальнейшее сокращение объема </a:t>
            </a:r>
            <a:r>
              <a:rPr lang="ru-RU" sz="2000" b="1" dirty="0" smtClean="0">
                <a:solidFill>
                  <a:prstClr val="black"/>
                </a:solidFill>
              </a:rPr>
              <a:t>муниципального 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 </a:t>
            </a:r>
            <a:r>
              <a:rPr lang="ru-RU" sz="2000" b="1" dirty="0">
                <a:solidFill>
                  <a:prstClr val="black"/>
                </a:solidFill>
              </a:rPr>
              <a:t>долга </a:t>
            </a:r>
            <a:r>
              <a:rPr lang="ru-RU" sz="2000" b="1" dirty="0" smtClean="0">
                <a:solidFill>
                  <a:prstClr val="black"/>
                </a:solidFill>
              </a:rPr>
              <a:t>района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0" y="2132857"/>
            <a:ext cx="1656184" cy="792088"/>
          </a:xfrm>
          <a:prstGeom prst="hexagon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49331" y="4005064"/>
            <a:ext cx="1656184" cy="864095"/>
          </a:xfrm>
          <a:prstGeom prst="hexagon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43711" y="3068961"/>
            <a:ext cx="1556676" cy="792087"/>
          </a:xfrm>
          <a:prstGeom prst="hexagon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Шестиугольник 13"/>
          <p:cNvSpPr/>
          <p:nvPr/>
        </p:nvSpPr>
        <p:spPr>
          <a:xfrm>
            <a:off x="81989" y="5949280"/>
            <a:ext cx="1676400" cy="792088"/>
          </a:xfrm>
          <a:prstGeom prst="hexagon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31640" y="1196752"/>
            <a:ext cx="7713240" cy="7920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Обеспечение устойчивости и  сбалансированности районного бюджета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93976" y="5023104"/>
            <a:ext cx="7459045" cy="7920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</a:rPr>
              <a:t>увеличение объема средств, направляемых на </a:t>
            </a:r>
            <a:endParaRPr lang="ru-RU" sz="20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развитие района</a:t>
            </a:r>
            <a:endParaRPr lang="ru-RU" sz="20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9" y="5013176"/>
            <a:ext cx="167640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Шестиугольник 16"/>
          <p:cNvSpPr/>
          <p:nvPr/>
        </p:nvSpPr>
        <p:spPr>
          <a:xfrm>
            <a:off x="-29074" y="1196752"/>
            <a:ext cx="1656184" cy="792088"/>
          </a:xfrm>
          <a:prstGeom prst="hexagon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8102" cy="108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35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587952" cy="5760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3175">
                  <a:noFill/>
                </a:ln>
                <a:solidFill>
                  <a:srgbClr val="002060"/>
                </a:solidFill>
              </a:rPr>
              <a:t>С 1 января  2021 года</a:t>
            </a:r>
            <a:endParaRPr lang="ru-RU" sz="3200" b="1" dirty="0">
              <a:ln w="3175" cmpd="sng">
                <a:noFill/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49967" y="2950111"/>
            <a:ext cx="3312368" cy="183615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Дополнительные нормативы отчислений НДФЛ –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211960" y="2780928"/>
            <a:ext cx="3024336" cy="244827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Дополнительные нормативы отчислений НДФЛ (фиксированный платеж) – 50%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 2020 -2022 годы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7-конечная звезда 14"/>
          <p:cNvSpPr/>
          <p:nvPr/>
        </p:nvSpPr>
        <p:spPr>
          <a:xfrm>
            <a:off x="479548" y="3360318"/>
            <a:ext cx="696072" cy="709228"/>
          </a:xfrm>
          <a:prstGeom prst="star7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7-конечная звезда 18"/>
          <p:cNvSpPr/>
          <p:nvPr/>
        </p:nvSpPr>
        <p:spPr>
          <a:xfrm>
            <a:off x="4151956" y="2812649"/>
            <a:ext cx="696072" cy="709228"/>
          </a:xfrm>
          <a:prstGeom prst="star7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23528" y="4424160"/>
            <a:ext cx="1800200" cy="978408"/>
          </a:xfrm>
          <a:prstGeom prst="downArrow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2021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680462" y="4424160"/>
            <a:ext cx="1595394" cy="978408"/>
          </a:xfrm>
          <a:prstGeom prst="downArrow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2022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843808" y="4391346"/>
            <a:ext cx="1656184" cy="1011222"/>
          </a:xfrm>
          <a:prstGeom prst="downArrow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2023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79548" y="5402568"/>
            <a:ext cx="1200914" cy="105076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41,21%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824478" y="5402568"/>
            <a:ext cx="1163346" cy="105076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51,21%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151920" y="5413046"/>
            <a:ext cx="1204056" cy="105076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51,21</a:t>
            </a:r>
          </a:p>
          <a:p>
            <a:pPr algn="ctr"/>
            <a:r>
              <a:rPr lang="ru-RU" dirty="0">
                <a:solidFill>
                  <a:prstClr val="black"/>
                </a:solidFill>
              </a:rPr>
              <a:t>%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58" y="57944"/>
            <a:ext cx="738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Умножение 17"/>
          <p:cNvSpPr/>
          <p:nvPr/>
        </p:nvSpPr>
        <p:spPr>
          <a:xfrm>
            <a:off x="323527" y="1124744"/>
            <a:ext cx="2082623" cy="157511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ЕНВД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27784" y="1306554"/>
            <a:ext cx="3643952" cy="13933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Дифференцированные нормативы отчислений от УСН</a:t>
            </a:r>
          </a:p>
        </p:txBody>
      </p:sp>
      <p:sp>
        <p:nvSpPr>
          <p:cNvPr id="21" name="Пятиугольник 20"/>
          <p:cNvSpPr/>
          <p:nvPr/>
        </p:nvSpPr>
        <p:spPr>
          <a:xfrm>
            <a:off x="6048164" y="1306554"/>
            <a:ext cx="2808312" cy="38919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На 2021 год  15,66%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Пятиугольник 21"/>
          <p:cNvSpPr/>
          <p:nvPr/>
        </p:nvSpPr>
        <p:spPr>
          <a:xfrm>
            <a:off x="6061727" y="1796244"/>
            <a:ext cx="2808312" cy="361764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На 2022 год 17,30%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3" name="Пятиугольник 22"/>
          <p:cNvSpPr/>
          <p:nvPr/>
        </p:nvSpPr>
        <p:spPr>
          <a:xfrm>
            <a:off x="6061727" y="2276872"/>
            <a:ext cx="2808312" cy="42298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На 2023 год  16,64%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743915" y="4810534"/>
            <a:ext cx="3384376" cy="166488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Единые нормативы отчислений НДФЛ в бюджеты сельских поселений – 8%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в 2021 году</a:t>
            </a:r>
          </a:p>
        </p:txBody>
      </p:sp>
    </p:spTree>
    <p:extLst>
      <p:ext uri="{BB962C8B-B14F-4D97-AF65-F5344CB8AC3E}">
        <p14:creationId xmlns:p14="http://schemas.microsoft.com/office/powerpoint/2010/main" val="4257899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690" y="116632"/>
            <a:ext cx="8164637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3175">
                  <a:noFill/>
                </a:ln>
                <a:solidFill>
                  <a:srgbClr val="002060"/>
                </a:solidFill>
              </a:rPr>
              <a:t>Налог на доходы физических лиц (</a:t>
            </a:r>
            <a:r>
              <a:rPr lang="ru-RU" b="1" dirty="0" err="1" smtClean="0">
                <a:ln w="3175">
                  <a:noFill/>
                </a:ln>
                <a:solidFill>
                  <a:srgbClr val="002060"/>
                </a:solidFill>
              </a:rPr>
              <a:t>тыс.руб</a:t>
            </a:r>
            <a:r>
              <a:rPr lang="ru-RU" b="1" dirty="0" smtClean="0">
                <a:ln w="3175">
                  <a:noFill/>
                </a:ln>
                <a:solidFill>
                  <a:srgbClr val="002060"/>
                </a:solidFill>
              </a:rPr>
              <a:t>.)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25658469"/>
              </p:ext>
            </p:extLst>
          </p:nvPr>
        </p:nvGraphicFramePr>
        <p:xfrm>
          <a:off x="476597" y="2780928"/>
          <a:ext cx="822960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38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15171195"/>
              </p:ext>
            </p:extLst>
          </p:nvPr>
        </p:nvGraphicFramePr>
        <p:xfrm>
          <a:off x="755576" y="1052736"/>
          <a:ext cx="8136904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68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0358"/>
            <a:ext cx="7894711" cy="87836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3175">
                  <a:noFill/>
                </a:ln>
                <a:solidFill>
                  <a:srgbClr val="002060"/>
                </a:solidFill>
              </a:rPr>
              <a:t>Акцизы по подакцизным товарам (</a:t>
            </a:r>
            <a:r>
              <a:rPr lang="ru-RU" sz="2800" b="1" dirty="0" err="1" smtClean="0">
                <a:ln w="3175">
                  <a:noFill/>
                </a:ln>
                <a:solidFill>
                  <a:srgbClr val="002060"/>
                </a:solidFill>
              </a:rPr>
              <a:t>тыс.руб</a:t>
            </a:r>
            <a:r>
              <a:rPr lang="ru-RU" sz="2800" b="1" dirty="0">
                <a:ln w="3175">
                  <a:noFill/>
                </a:ln>
                <a:solidFill>
                  <a:srgbClr val="002060"/>
                </a:solidFill>
              </a:rPr>
              <a:t>.)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29210330"/>
              </p:ext>
            </p:extLst>
          </p:nvPr>
        </p:nvGraphicFramePr>
        <p:xfrm>
          <a:off x="323528" y="2564904"/>
          <a:ext cx="868680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657"/>
            <a:ext cx="738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ятиугольник 2"/>
          <p:cNvSpPr/>
          <p:nvPr/>
        </p:nvSpPr>
        <p:spPr>
          <a:xfrm rot="5400000">
            <a:off x="4024674" y="375926"/>
            <a:ext cx="2030756" cy="3672408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Дифференцированный норматив отчислений от акцизов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</a:rPr>
              <a:t> 0,2244%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85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8092008" cy="100811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3175">
                  <a:noFill/>
                </a:ln>
                <a:solidFill>
                  <a:srgbClr val="002060"/>
                </a:solidFill>
              </a:rPr>
              <a:t>Налог, взимаемый в связи с применением упрощенной  системы налогообложения (</a:t>
            </a:r>
            <a:r>
              <a:rPr lang="ru-RU" sz="2400" b="1" dirty="0" err="1" smtClean="0">
                <a:ln w="3175">
                  <a:noFill/>
                </a:ln>
                <a:solidFill>
                  <a:srgbClr val="002060"/>
                </a:solidFill>
              </a:rPr>
              <a:t>тыс.руб</a:t>
            </a:r>
            <a:r>
              <a:rPr lang="ru-RU" sz="2400" b="1" dirty="0">
                <a:ln w="3175">
                  <a:noFill/>
                </a:ln>
                <a:solidFill>
                  <a:srgbClr val="002060"/>
                </a:solidFill>
              </a:rPr>
              <a:t>.)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94390588"/>
              </p:ext>
            </p:extLst>
          </p:nvPr>
        </p:nvGraphicFramePr>
        <p:xfrm>
          <a:off x="179512" y="1554163"/>
          <a:ext cx="8812088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" y="0"/>
            <a:ext cx="738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96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0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8848</TotalTime>
  <Words>1944</Words>
  <Application>Microsoft Office PowerPoint</Application>
  <PresentationFormat>Экран (4:3)</PresentationFormat>
  <Paragraphs>528</Paragraphs>
  <Slides>38</Slides>
  <Notes>38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38</vt:i4>
      </vt:variant>
    </vt:vector>
  </HeadingPairs>
  <TitlesOfParts>
    <vt:vector size="53" baseType="lpstr">
      <vt:lpstr>Тема Office</vt:lpstr>
      <vt:lpstr>Начальная</vt:lpstr>
      <vt:lpstr>1_Начальная</vt:lpstr>
      <vt:lpstr>2_Начальная</vt:lpstr>
      <vt:lpstr>3_Начальная</vt:lpstr>
      <vt:lpstr>4_Начальная</vt:lpstr>
      <vt:lpstr>5_Начальная</vt:lpstr>
      <vt:lpstr>6_Начальная</vt:lpstr>
      <vt:lpstr>7_Начальная</vt:lpstr>
      <vt:lpstr>8_Начальная</vt:lpstr>
      <vt:lpstr>11_Начальная</vt:lpstr>
      <vt:lpstr>9_Начальная</vt:lpstr>
      <vt:lpstr>10_Начальная</vt:lpstr>
      <vt:lpstr>12_Начальная</vt:lpstr>
      <vt:lpstr>13_Начальная</vt:lpstr>
      <vt:lpstr>Бюджет для граждан  к проекту  решения  Представительного  Собрания района  «О районном бюджете на 2021 год и плановый период  2022-2023 годов»</vt:lpstr>
      <vt:lpstr>Уважаемые жители  Белозерского района</vt:lpstr>
      <vt:lpstr>Основные подходы к формированию бюджета</vt:lpstr>
      <vt:lpstr>Презентация PowerPoint</vt:lpstr>
      <vt:lpstr>Основные задачи и направления  бюджетной политики на  2021  - 2023 годы</vt:lpstr>
      <vt:lpstr>С 1 января  2021 года</vt:lpstr>
      <vt:lpstr>Налог на доходы физических лиц (тыс.руб.)</vt:lpstr>
      <vt:lpstr>Акцизы по подакцизным товарам (тыс.руб.)</vt:lpstr>
      <vt:lpstr>Налог, взимаемый в связи с применением упрощенной  системы налогообложения (тыс.руб.)</vt:lpstr>
      <vt:lpstr>Единый сельскохозяйственный налог. Налог,  взимаемый в связи с применением патентной системы налогообложения (тыс.руб.)</vt:lpstr>
      <vt:lpstr>Государственная  пошлина (тыс.руб.)</vt:lpstr>
      <vt:lpstr>                            Доходы от использования и реализации имущества(тыс.руб.)</vt:lpstr>
      <vt:lpstr>Основные направления межведомственного взаимодействия в целях укрепления доходной  базы бюджета</vt:lpstr>
      <vt:lpstr>Объем и структура безвозмездных поступлений в районный бюджет</vt:lpstr>
      <vt:lpstr>Прочие безвозмездные поступления на 2021 год</vt:lpstr>
      <vt:lpstr> Основные подходы к формированию расходной части районного бюджета на 2021-2023 годы</vt:lpstr>
      <vt:lpstr>Расходы в рамках муниципальных программ</vt:lpstr>
      <vt:lpstr>МП «Развитие образования Белозерского муниципального района на 2021-2025 годы»</vt:lpstr>
      <vt:lpstr>МП «Обеспечение деятельности администрации Белозерского муниципального района и подведомственных  учреждений»  на 2021-2025 годы</vt:lpstr>
      <vt:lpstr>МП «Развитие культуры Белозерского муниципального района» на 2020 – 2025 годы</vt:lpstr>
      <vt:lpstr>Белозерск – Былинный город</vt:lpstr>
      <vt:lpstr>МП «Развитие физической культуры и спорта  Белозерского муниципального района» на 2020 – 2025 годы</vt:lpstr>
      <vt:lpstr>МП «Управление муниципальными финансами Белозерского муниципального района на 2021 – 2025 годы»</vt:lpstr>
      <vt:lpstr>Муниципальная адресная программа по переселению граждан из аварийного жилищного фонда, расположенного на территории МО «Белозерский муниципальный район» на 2019 – 2025 годы»</vt:lpstr>
      <vt:lpstr>Муниципальная программа охраны окружающей среды и рационального использования природных ресурсов  на 2021 – 2025 годы</vt:lpstr>
      <vt:lpstr>МП «Управление и распоряжение муниципальным имуществом Белозерского муниципального района на 2020 – 2025 годы»</vt:lpstr>
      <vt:lpstr>Муниципальная программа основных направлений кадровой политики в  Белозерском муниципальном районе  на 2021 – 2025 годы</vt:lpstr>
      <vt:lpstr>     </vt:lpstr>
      <vt:lpstr>МП «Молодежь Белозерья» на 2020 – 2025 годы</vt:lpstr>
      <vt:lpstr>     </vt:lpstr>
      <vt:lpstr>МП «Формирование современной городской среды на территории Белозерского  муниципального района»</vt:lpstr>
      <vt:lpstr>Непрограммные расходы</vt:lpstr>
      <vt:lpstr>Резервный фонд</vt:lpstr>
      <vt:lpstr>Меры социальной поддержки граждан</vt:lpstr>
      <vt:lpstr>Финансовая помощь бюджетам поселений из районного   бюджета,  тыс.руб.</vt:lpstr>
      <vt:lpstr>Основные показатели проекта районного бюджета на 2020-2022 годы,   тыс.руб. </vt:lpstr>
      <vt:lpstr>Источники внутреннего финансирования</vt:lpstr>
      <vt:lpstr>Контактная информация для дальнейшего обсуждения проекта решения Представительного Собрания района «О районном бюджете на 2021 год и плановый  период 2022-2023 годы»»  2-16-46  Хансен Светлана Владимировна, начальник финансового управления Сайт: fu.belozer.ru E-mail: finupr03@vologda.ru Горячая линия «Бюджет для граждан» - 2-11-97 </vt:lpstr>
    </vt:vector>
  </TitlesOfParts>
  <Company>Финуправление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РЕАЛИЗАЦИИ  БЮДЖЕТНОЙ ПОЛИТИКИ В БЕЛОЗЕРСКОМ МУНИЦИПАЛЬНОМ РАЙОНЕ</dc:title>
  <dc:creator>Хансен С.В.</dc:creator>
  <cp:lastModifiedBy>Хансен С.В.</cp:lastModifiedBy>
  <cp:revision>489</cp:revision>
  <cp:lastPrinted>2019-12-06T11:28:28Z</cp:lastPrinted>
  <dcterms:created xsi:type="dcterms:W3CDTF">2015-10-21T08:24:23Z</dcterms:created>
  <dcterms:modified xsi:type="dcterms:W3CDTF">2020-12-01T09:24:59Z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3921829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