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package" Target="../embeddings/Microsoft_Excel_Worksheet3.xlsx"/><Relationship Id="rId4" Type="http://schemas.openxmlformats.org/officeDocument/2006/relationships/hyperlink" Target="http://www.publicdomainpictures.net/view-image.php?image=185970&amp;picture=&amp;jazyk=RU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package" Target="../embeddings/Microsoft_Excel_Worksheet4.xlsx"/><Relationship Id="rId4" Type="http://schemas.openxmlformats.org/officeDocument/2006/relationships/hyperlink" Target="https://www.publicdomainpictures.net/view-image.php?image=302028&amp;picture=summer-blue-sky-background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package" Target="../embeddings/Microsoft_Excel_Worksheet5.xlsx"/><Relationship Id="rId4" Type="http://schemas.openxmlformats.org/officeDocument/2006/relationships/hyperlink" Target="https://www.publicdomainpictures.net/hu/view-image.php?image=268228&amp;picture=elenk-zold-hatter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Users\&#1056;&#1072;&#1073;&#1086;&#1095;&#1080;&#1081;%20&#1089;&#1090;&#1086;&#1083;\&#1076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снятых с учёта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Лист1!$D$1:$F$1</c:f>
              <c:strCache>
                <c:ptCount val="3"/>
                <c:pt idx="0">
                  <c:v>2018год</c:v>
                </c:pt>
                <c:pt idx="1">
                  <c:v>2019год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Лист1!$D$2:$F$2</c:f>
              <c:numCache>
                <c:formatCode>General</c:formatCode>
                <c:ptCount val="3"/>
                <c:pt idx="0">
                  <c:v>48</c:v>
                </c:pt>
                <c:pt idx="1">
                  <c:v>52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6-401C-8D8E-252160AB5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430256"/>
        <c:axId val="381415824"/>
      </c:barChart>
      <c:catAx>
        <c:axId val="38143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415824"/>
        <c:crosses val="autoZero"/>
        <c:auto val="1"/>
        <c:lblAlgn val="ctr"/>
        <c:lblOffset val="100"/>
        <c:noMultiLvlLbl val="0"/>
      </c:catAx>
      <c:valAx>
        <c:axId val="38141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43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pct5">
      <a:fgClr>
        <a:schemeClr val="accent4">
          <a:lumMod val="20000"/>
          <a:lumOff val="80000"/>
        </a:schemeClr>
      </a:fgClr>
      <a:bgClr>
        <a:srgbClr val="00B0F0"/>
      </a:bgClr>
    </a:patt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состоящих на учёте</a:t>
            </a:r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Лист1!$A$1:$B$1</c:f>
              <c:strCache>
                <c:ptCount val="2"/>
                <c:pt idx="0">
                  <c:v>2020год</c:v>
                </c:pt>
                <c:pt idx="1">
                  <c:v>2019год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67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D-4DDA-8CFC-FF8B75AE4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1425664"/>
        <c:axId val="381423696"/>
      </c:barChart>
      <c:catAx>
        <c:axId val="38142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1423696"/>
        <c:crosses val="autoZero"/>
        <c:auto val="1"/>
        <c:lblAlgn val="ctr"/>
        <c:lblOffset val="100"/>
        <c:noMultiLvlLbl val="0"/>
      </c:catAx>
      <c:valAx>
        <c:axId val="381423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4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99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несовершеннолетних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Лист1!$XEL$13:$XEL$21</c:f>
              <c:strCache>
                <c:ptCount val="9"/>
                <c:pt idx="0">
                  <c:v>17 лет</c:v>
                </c:pt>
                <c:pt idx="1">
                  <c:v>16 лет</c:v>
                </c:pt>
                <c:pt idx="2">
                  <c:v>15 лет</c:v>
                </c:pt>
                <c:pt idx="3">
                  <c:v>14 лет</c:v>
                </c:pt>
                <c:pt idx="4">
                  <c:v>13 лет</c:v>
                </c:pt>
                <c:pt idx="5">
                  <c:v>12 лет</c:v>
                </c:pt>
                <c:pt idx="6">
                  <c:v>11 лет</c:v>
                </c:pt>
                <c:pt idx="7">
                  <c:v>10 лет</c:v>
                </c:pt>
                <c:pt idx="8">
                  <c:v>9 лет </c:v>
                </c:pt>
              </c:strCache>
            </c:strRef>
          </c:cat>
          <c:val>
            <c:numRef>
              <c:f>Лист1!$XEM$13:$XEM$21</c:f>
              <c:numCache>
                <c:formatCode>General</c:formatCode>
                <c:ptCount val="9"/>
                <c:pt idx="0">
                  <c:v>7</c:v>
                </c:pt>
                <c:pt idx="1">
                  <c:v>11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8-4213-AB72-45B1C5BB9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003984"/>
        <c:axId val="383245872"/>
      </c:barChart>
      <c:catAx>
        <c:axId val="9400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245872"/>
        <c:crosses val="autoZero"/>
        <c:auto val="1"/>
        <c:lblAlgn val="ctr"/>
        <c:lblOffset val="100"/>
        <c:noMultiLvlLbl val="0"/>
      </c:catAx>
      <c:valAx>
        <c:axId val="38324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00398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по статьям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Лист1!$XEQ$1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Лист1!$XEP$2:$XEP$10</c:f>
              <c:strCache>
                <c:ptCount val="9"/>
                <c:pt idx="0">
                  <c:v>ч. 1 ст. 5.35 КоАП РФ</c:v>
                </c:pt>
                <c:pt idx="1">
                  <c:v>ст. 20.22 КоАП РФ </c:v>
                </c:pt>
                <c:pt idx="2">
                  <c:v>ч.1 ст. 6.10 КоАП РФ </c:v>
                </c:pt>
                <c:pt idx="3">
                  <c:v> №2429-ОЗ</c:v>
                </c:pt>
                <c:pt idx="4">
                  <c:v>глава 12 КоАП РФ </c:v>
                </c:pt>
                <c:pt idx="5">
                  <c:v>ст.20.21 КоАП РФ</c:v>
                </c:pt>
                <c:pt idx="6">
                  <c:v>ст. 7.27 КоАП РФ</c:v>
                </c:pt>
                <c:pt idx="7">
                  <c:v>ст. 20.1 КоАП РФ </c:v>
                </c:pt>
                <c:pt idx="8">
                  <c:v>ст.20.20 КоАП РФ </c:v>
                </c:pt>
              </c:strCache>
            </c:strRef>
          </c:cat>
          <c:val>
            <c:numRef>
              <c:f>Лист1!$XEQ$2:$XEQ$10</c:f>
              <c:numCache>
                <c:formatCode>General</c:formatCode>
                <c:ptCount val="9"/>
                <c:pt idx="0">
                  <c:v>68</c:v>
                </c:pt>
                <c:pt idx="1">
                  <c:v>5</c:v>
                </c:pt>
                <c:pt idx="2">
                  <c:v>7</c:v>
                </c:pt>
                <c:pt idx="3">
                  <c:v>18</c:v>
                </c:pt>
                <c:pt idx="4">
                  <c:v>46</c:v>
                </c:pt>
                <c:pt idx="5">
                  <c:v>8</c:v>
                </c:pt>
                <c:pt idx="6">
                  <c:v>1</c:v>
                </c:pt>
                <c:pt idx="7">
                  <c:v>8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9-41B0-B98C-FC27FEA05A64}"/>
            </c:ext>
          </c:extLst>
        </c:ser>
        <c:ser>
          <c:idx val="1"/>
          <c:order val="1"/>
          <c:tx>
            <c:strRef>
              <c:f>Лист1!$XER$1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Лист1!$XEP$2:$XEP$10</c:f>
              <c:strCache>
                <c:ptCount val="9"/>
                <c:pt idx="0">
                  <c:v>ч. 1 ст. 5.35 КоАП РФ</c:v>
                </c:pt>
                <c:pt idx="1">
                  <c:v>ст. 20.22 КоАП РФ </c:v>
                </c:pt>
                <c:pt idx="2">
                  <c:v>ч.1 ст. 6.10 КоАП РФ </c:v>
                </c:pt>
                <c:pt idx="3">
                  <c:v> №2429-ОЗ</c:v>
                </c:pt>
                <c:pt idx="4">
                  <c:v>глава 12 КоАП РФ </c:v>
                </c:pt>
                <c:pt idx="5">
                  <c:v>ст.20.21 КоАП РФ</c:v>
                </c:pt>
                <c:pt idx="6">
                  <c:v>ст. 7.27 КоАП РФ</c:v>
                </c:pt>
                <c:pt idx="7">
                  <c:v>ст. 20.1 КоАП РФ </c:v>
                </c:pt>
                <c:pt idx="8">
                  <c:v>ст.20.20 КоАП РФ </c:v>
                </c:pt>
              </c:strCache>
            </c:strRef>
          </c:cat>
          <c:val>
            <c:numRef>
              <c:f>Лист1!$XER$2:$XER$10</c:f>
              <c:numCache>
                <c:formatCode>General</c:formatCode>
                <c:ptCount val="9"/>
                <c:pt idx="0">
                  <c:v>107</c:v>
                </c:pt>
                <c:pt idx="1">
                  <c:v>9</c:v>
                </c:pt>
                <c:pt idx="2">
                  <c:v>9</c:v>
                </c:pt>
                <c:pt idx="3">
                  <c:v>39</c:v>
                </c:pt>
                <c:pt idx="4">
                  <c:v>26</c:v>
                </c:pt>
                <c:pt idx="5">
                  <c:v>10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9-41B0-B98C-FC27FEA05A64}"/>
            </c:ext>
          </c:extLst>
        </c:ser>
        <c:ser>
          <c:idx val="2"/>
          <c:order val="2"/>
          <c:tx>
            <c:strRef>
              <c:f>Лист1!$XES$1</c:f>
              <c:strCache>
                <c:ptCount val="1"/>
                <c:pt idx="0">
                  <c:v>2018год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Лист1!$XEP$2:$XEP$10</c:f>
              <c:strCache>
                <c:ptCount val="9"/>
                <c:pt idx="0">
                  <c:v>ч. 1 ст. 5.35 КоАП РФ</c:v>
                </c:pt>
                <c:pt idx="1">
                  <c:v>ст. 20.22 КоАП РФ </c:v>
                </c:pt>
                <c:pt idx="2">
                  <c:v>ч.1 ст. 6.10 КоАП РФ </c:v>
                </c:pt>
                <c:pt idx="3">
                  <c:v> №2429-ОЗ</c:v>
                </c:pt>
                <c:pt idx="4">
                  <c:v>глава 12 КоАП РФ </c:v>
                </c:pt>
                <c:pt idx="5">
                  <c:v>ст.20.21 КоАП РФ</c:v>
                </c:pt>
                <c:pt idx="6">
                  <c:v>ст. 7.27 КоАП РФ</c:v>
                </c:pt>
                <c:pt idx="7">
                  <c:v>ст. 20.1 КоАП РФ </c:v>
                </c:pt>
                <c:pt idx="8">
                  <c:v>ст.20.20 КоАП РФ </c:v>
                </c:pt>
              </c:strCache>
            </c:strRef>
          </c:cat>
          <c:val>
            <c:numRef>
              <c:f>Лист1!$XES$2:$XES$10</c:f>
              <c:numCache>
                <c:formatCode>General</c:formatCode>
                <c:ptCount val="9"/>
                <c:pt idx="0">
                  <c:v>92</c:v>
                </c:pt>
                <c:pt idx="1">
                  <c:v>7</c:v>
                </c:pt>
                <c:pt idx="2">
                  <c:v>3</c:v>
                </c:pt>
                <c:pt idx="3">
                  <c:v>11</c:v>
                </c:pt>
                <c:pt idx="4">
                  <c:v>28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9-41B0-B98C-FC27FEA05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030608"/>
        <c:axId val="218032904"/>
      </c:barChart>
      <c:catAx>
        <c:axId val="21803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8032904"/>
        <c:crosses val="autoZero"/>
        <c:auto val="1"/>
        <c:lblAlgn val="ctr"/>
        <c:lblOffset val="100"/>
        <c:noMultiLvlLbl val="0"/>
      </c:catAx>
      <c:valAx>
        <c:axId val="21803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803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extLst>
          <a:ext uri="{28A0092B-C50C-407E-A947-70E740481C1C}">
            <a14:useLocalDpi xmlns:a14="http://schemas.microsoft.com/office/drawing/2010/main" val="0"/>
          </a:ext>
          <a:ext uri="{837473B0-CC2E-450A-ABE3-18F120FF3D39}">
            <a1611:picAttrSrcUrl xmlns:a1611="http://schemas.microsoft.com/office/drawing/2016/11/main" r:id="rId4"/>
          </a:ext>
        </a:extLst>
      </a:blip>
      <a:srcRect/>
      <a:stretch>
        <a:fillRect/>
      </a:stretch>
    </a:blipFill>
    <a:ln w="127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Лист1!$XEL$2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Лист1!$XEM$1:$XEO$1</c:f>
              <c:strCache>
                <c:ptCount val="3"/>
                <c:pt idx="0">
                  <c:v>2020год</c:v>
                </c:pt>
                <c:pt idx="1">
                  <c:v>2019год</c:v>
                </c:pt>
                <c:pt idx="2">
                  <c:v>2018года</c:v>
                </c:pt>
              </c:strCache>
            </c:strRef>
          </c:cat>
          <c:val>
            <c:numRef>
              <c:f>Лист1!$XEM$2:$XEO$2</c:f>
              <c:numCache>
                <c:formatCode>General</c:formatCode>
                <c:ptCount val="3"/>
                <c:pt idx="0">
                  <c:v>38</c:v>
                </c:pt>
                <c:pt idx="1">
                  <c:v>20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C-4429-83A6-5F811BBD8A9E}"/>
            </c:ext>
          </c:extLst>
        </c:ser>
        <c:ser>
          <c:idx val="1"/>
          <c:order val="1"/>
          <c:tx>
            <c:strRef>
              <c:f>Лист1!$XEL$3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Лист1!$XEM$1:$XEO$1</c:f>
              <c:strCache>
                <c:ptCount val="3"/>
                <c:pt idx="0">
                  <c:v>2020год</c:v>
                </c:pt>
                <c:pt idx="1">
                  <c:v>2019год</c:v>
                </c:pt>
                <c:pt idx="2">
                  <c:v>2018года</c:v>
                </c:pt>
              </c:strCache>
            </c:strRef>
          </c:cat>
          <c:val>
            <c:numRef>
              <c:f>Лист1!$XEM$3:$XEO$3</c:f>
              <c:numCache>
                <c:formatCode>General</c:formatCode>
                <c:ptCount val="3"/>
                <c:pt idx="0">
                  <c:v>49</c:v>
                </c:pt>
                <c:pt idx="1">
                  <c:v>26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C-4429-83A6-5F811BBD8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831752"/>
        <c:axId val="393832080"/>
      </c:barChart>
      <c:catAx>
        <c:axId val="39383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3832080"/>
        <c:crosses val="autoZero"/>
        <c:auto val="1"/>
        <c:lblAlgn val="ctr"/>
        <c:lblOffset val="100"/>
        <c:noMultiLvlLbl val="0"/>
      </c:catAx>
      <c:valAx>
        <c:axId val="39383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383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extLst>
          <a:ext uri="{28A0092B-C50C-407E-A947-70E740481C1C}">
            <a14:useLocalDpi xmlns:a14="http://schemas.microsoft.com/office/drawing/2010/main" val="0"/>
          </a:ext>
          <a:ext uri="{837473B0-CC2E-450A-ABE3-18F120FF3D39}">
            <a1611:picAttrSrcUrl xmlns:a1611="http://schemas.microsoft.com/office/drawing/2016/11/main" r:id="rId4"/>
          </a:ext>
        </a:extLst>
      </a:blip>
      <a:srcRect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Лист1!$XEL$7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Лист1!$XEM$6:$XEO$6</c:f>
              <c:strCache>
                <c:ptCount val="3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</c:strCache>
            </c:strRef>
          </c:cat>
          <c:val>
            <c:numRef>
              <c:f>Лист1!$XEM$7:$XEO$7</c:f>
              <c:numCache>
                <c:formatCode>General</c:formatCode>
                <c:ptCount val="3"/>
                <c:pt idx="0">
                  <c:v>47</c:v>
                </c:pt>
                <c:pt idx="1">
                  <c:v>85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8-4EFF-94CE-6A9D4CE64E6A}"/>
            </c:ext>
          </c:extLst>
        </c:ser>
        <c:ser>
          <c:idx val="1"/>
          <c:order val="1"/>
          <c:tx>
            <c:strRef>
              <c:f>Лист1!$XEL$8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Лист1!$XEM$6:$XEO$6</c:f>
              <c:strCache>
                <c:ptCount val="3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</c:strCache>
            </c:strRef>
          </c:cat>
          <c:val>
            <c:numRef>
              <c:f>Лист1!$XEM$8:$XEO$8</c:f>
              <c:numCache>
                <c:formatCode>General</c:formatCode>
                <c:ptCount val="3"/>
                <c:pt idx="0">
                  <c:v>46</c:v>
                </c:pt>
                <c:pt idx="1">
                  <c:v>62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8-4EFF-94CE-6A9D4CE64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556368"/>
        <c:axId val="216552760"/>
      </c:barChart>
      <c:catAx>
        <c:axId val="2165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552760"/>
        <c:crosses val="autoZero"/>
        <c:auto val="1"/>
        <c:lblAlgn val="ctr"/>
        <c:lblOffset val="100"/>
        <c:noMultiLvlLbl val="0"/>
      </c:catAx>
      <c:valAx>
        <c:axId val="21655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55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extLst>
          <a:ext uri="{28A0092B-C50C-407E-A947-70E740481C1C}">
            <a14:useLocalDpi xmlns:a14="http://schemas.microsoft.com/office/drawing/2010/main" val="0"/>
          </a:ext>
          <a:ext uri="{837473B0-CC2E-450A-ABE3-18F120FF3D39}">
            <a1611:picAttrSrcUrl xmlns:a1611="http://schemas.microsoft.com/office/drawing/2016/11/main" r:id="rId4"/>
          </a:ext>
        </a:extLst>
      </a:blip>
      <a:srcRect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Лист1!$XEL$1:$XEL$8</cx:f>
        <cx:lvl ptCount="8">
          <cx:pt idx="0">СШ №1</cx:pt>
          <cx:pt idx="1">СШ №2</cx:pt>
          <cx:pt idx="2">БИПК</cx:pt>
          <cx:pt idx="3">Антушевская школа </cx:pt>
          <cx:pt idx="4">Глушковская школа</cx:pt>
          <cx:pt idx="5">Шольская школа</cx:pt>
          <cx:pt idx="6">не заняты</cx:pt>
          <cx:pt idx="7">БУ СО ВО ЦПД"</cx:pt>
        </cx:lvl>
      </cx:strDim>
      <cx:numDim type="size">
        <cx:f>Лист1!$XEM$1:$XEM$8</cx:f>
        <cx:lvl ptCount="8" formatCode="Основной">
          <cx:pt idx="0">13</cx:pt>
          <cx:pt idx="1">19</cx:pt>
          <cx:pt idx="2">18</cx:pt>
          <cx:pt idx="3">4</cx:pt>
          <cx:pt idx="4">3</cx:pt>
          <cx:pt idx="5">3</cx:pt>
          <cx:pt idx="6">4</cx:pt>
          <cx:pt idx="7">7</cx:pt>
        </cx:lvl>
      </cx:numDim>
    </cx:data>
  </cx:chartData>
  <cx:chart>
    <cx:title pos="t" align="ctr" overlay="0">
      <cx:tx>
        <cx:txData>
          <cx:v>Учреждения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ru-RU" sz="18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</a:t>
          </a:r>
        </a:p>
      </cx:txPr>
    </cx:title>
    <cx:plotArea>
      <cx:plotAreaRegion>
        <cx:series layoutId="sunburst" uniqueId="{C6E3E70D-C6DB-4C0D-8018-68962D73215B}">
          <cx:dataLabels pos="ctr">
            <cx:visibility seriesName="0" categoryName="1" value="0"/>
          </cx:dataLabels>
          <cx:dataId val="0"/>
        </cx:series>
      </cx:plotAreaRegion>
    </cx:plotArea>
  </cx:chart>
  <cx:spPr>
    <a:solidFill>
      <a:schemeClr val="accent4">
        <a:lumMod val="20000"/>
        <a:lumOff val="80000"/>
      </a:schemeClr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D691-2B98-4401-97AC-3D31684C589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EA59-479C-4D15-B2D4-F69823057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9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EA59-479C-4D15-B2D4-F698230577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7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6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0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1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6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9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2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4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09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6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6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3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3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9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42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5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6FC609-49B9-4F39-9ADA-6608CB0CDCC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DA1F68-99DC-4C1F-8BFE-F44174675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16B2E-3CE7-4D36-82A9-24A98160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3971" cy="6917258"/>
          </a:xfrm>
          <a:prstGeom prst="rect">
            <a:avLst/>
          </a:prstGeom>
          <a:gradFill>
            <a:gsLst>
              <a:gs pos="1500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E8AE8E0-C674-47AB-865A-FD80E0942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516" y="4594302"/>
            <a:ext cx="5150401" cy="1395336"/>
          </a:xfrm>
        </p:spPr>
        <p:txBody>
          <a:bodyPr>
            <a:normAutofit fontScale="92500" lnSpcReduction="20000"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– 2020 год</a:t>
            </a:r>
          </a:p>
        </p:txBody>
      </p:sp>
    </p:spTree>
    <p:extLst>
      <p:ext uri="{BB962C8B-B14F-4D97-AF65-F5344CB8AC3E}">
        <p14:creationId xmlns:p14="http://schemas.microsoft.com/office/powerpoint/2010/main" val="288344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B1218D-3DE5-4BF8-B144-E123E0AB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67286"/>
            <a:ext cx="12192000" cy="1024896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6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b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случаев чрезвычайных происшествий с детьми в 2020 году</a:t>
            </a:r>
            <a:endParaRPr lang="ru-RU" sz="6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Порядку  экстренного реагирования</a:t>
            </a:r>
            <a:b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6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7C95B-407E-44F8-A496-CB5D4DDE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Признаны находящимися в социально опасном положении</a:t>
            </a:r>
            <a:br>
              <a:rPr lang="ru-RU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5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год -13 семей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несовершеннолетних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 – 10 семей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несовершеннолетних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18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2F376E-2997-47A4-A9F0-0B52DF28D5A8}"/>
              </a:ext>
            </a:extLst>
          </p:cNvPr>
          <p:cNvSpPr/>
          <p:nvPr/>
        </p:nvSpPr>
        <p:spPr>
          <a:xfrm>
            <a:off x="0" y="0"/>
            <a:ext cx="12280900" cy="90486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 НА 2021 год</a:t>
            </a:r>
          </a:p>
          <a:p>
            <a:pPr algn="ctr"/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новые формы и методы работы, направленные на правовое просвещение граждан, популяризацию семейных ценностей, ответственного родительства, информирование граждан о </a:t>
            </a:r>
            <a:r>
              <a:rPr lang="ru-RU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ответственности,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соблюдения мер по обеспечению безопасности детей, профилактике жестокого обращения с детьми с активным привлечением к данной деятельности СМИ;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эффективную межведомственную работу по раннему выявлению и предупреждению неблагополучия в семьях, профилактике правонарушений несовершеннолетних, самовольных уходов детей, а также принимать эффективные мер по устранению причин и условий способствующих правонарушениям несовершеннолетних, оказанию психологической, консультативной, социально - бытовой помощи семье и детям;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использовать потенциал волонтерских и общественных организаций в профилактической работе с несовершеннолетними, состоящими на различных видах профилактического учета, а также ресурс данных общественных объединений для вовлечения детей в социально полезную деятельность;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проведение в образовательных организациях комплекса пропагандистских мероприятий, лекций и т.п. по вопросам формирования позитивного правосознания для детской и родительской аудитории; профилактике социально-негативных явлений в детской и молодежной среде, правонарушений и преступлений.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3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9A47F-D3A8-4B40-8099-88BFF656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487393" cy="1143551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30 заседаний, в том числе 5 межведомственных рабочих заседания.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комиссии входят 16 представителей органов и учреждений системы профилактики правонарушений несовершеннолетних </a:t>
            </a:r>
          </a:p>
        </p:txBody>
      </p:sp>
    </p:spTree>
    <p:extLst>
      <p:ext uri="{BB962C8B-B14F-4D97-AF65-F5344CB8AC3E}">
        <p14:creationId xmlns:p14="http://schemas.microsoft.com/office/powerpoint/2010/main" val="278217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5E49FA1-7F47-47AA-BD1C-E98A35C96C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766740"/>
              </p:ext>
            </p:extLst>
          </p:nvPr>
        </p:nvGraphicFramePr>
        <p:xfrm>
          <a:off x="0" y="1"/>
          <a:ext cx="12192000" cy="342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5ECE23E-2292-439D-9479-7BB741A4E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536605"/>
              </p:ext>
            </p:extLst>
          </p:nvPr>
        </p:nvGraphicFramePr>
        <p:xfrm>
          <a:off x="0" y="342900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90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Диаграмма 2">
                <a:extLst>
                  <a:ext uri="{FF2B5EF4-FFF2-40B4-BE49-F238E27FC236}">
                    <a16:creationId xmlns:a16="http://schemas.microsoft.com/office/drawing/2014/main" id="{E6065164-65F3-4838-8869-765039DAB85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38864660"/>
                  </p:ext>
                </p:extLst>
              </p:nvPr>
            </p:nvGraphicFramePr>
            <p:xfrm>
              <a:off x="6464967" y="-1"/>
              <a:ext cx="5727033" cy="45957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Диаграмма 2">
                <a:extLst>
                  <a:ext uri="{FF2B5EF4-FFF2-40B4-BE49-F238E27FC236}">
                    <a16:creationId xmlns:a16="http://schemas.microsoft.com/office/drawing/2014/main" id="{E6065164-65F3-4838-8869-765039DAB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4967" y="-1"/>
                <a:ext cx="5727033" cy="459575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57F9276-33D0-429C-9D5B-D184CBF49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803747"/>
              </p:ext>
            </p:extLst>
          </p:nvPr>
        </p:nvGraphicFramePr>
        <p:xfrm>
          <a:off x="1" y="2933205"/>
          <a:ext cx="6464966" cy="392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83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67C5DAF-EB73-47B0-BDCE-8B60ED1C1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6191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93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C0B643C-526D-43DA-85C2-AD4C9E2B7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351552"/>
              </p:ext>
            </p:extLst>
          </p:nvPr>
        </p:nvGraphicFramePr>
        <p:xfrm>
          <a:off x="-332509" y="1"/>
          <a:ext cx="12524509" cy="38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ECA2975-02ED-4ECB-A020-71646A60C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413693"/>
              </p:ext>
            </p:extLst>
          </p:nvPr>
        </p:nvGraphicFramePr>
        <p:xfrm>
          <a:off x="-415636" y="3859481"/>
          <a:ext cx="12524509" cy="299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26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80526-35D5-4825-9B92-A7B60557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занятость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трудовых бригад -15 несовершеннолетних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Загородные оздоровительные лагеря – 5 несовершеннолетних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Санаторно-курортное лечение – 2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111853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2A7F5-D6E0-4D3E-B357-584D2254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915853-4372-46EA-9027-037145810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76" y="-1"/>
            <a:ext cx="6364223" cy="69860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39095E-5F31-4A29-8BA4-5217E5154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5949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ACB7A-404F-4C8B-951A-1888DE0B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детских и молодёжных общественных объединений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волонтёрских отрядов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юноармейских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отрядов</a:t>
            </a:r>
          </a:p>
        </p:txBody>
      </p:sp>
    </p:spTree>
    <p:extLst>
      <p:ext uri="{BB962C8B-B14F-4D97-AF65-F5344CB8AC3E}">
        <p14:creationId xmlns:p14="http://schemas.microsoft.com/office/powerpoint/2010/main" val="2598772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</TotalTime>
  <Words>328</Words>
  <Application>Microsoft Office PowerPoint</Application>
  <PresentationFormat>Широкоэкранный</PresentationFormat>
  <Paragraphs>28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    Проведено 30 заседаний, в том числе 5 межведомственных рабочих заседания.  В состав комиссии входят 16 представителей органов и учреждений системы профилактики правонарушений несовершеннолетних </vt:lpstr>
      <vt:lpstr>Презентация PowerPoint</vt:lpstr>
      <vt:lpstr>Презентация PowerPoint</vt:lpstr>
      <vt:lpstr>Презентация PowerPoint</vt:lpstr>
      <vt:lpstr>Презентация PowerPoint</vt:lpstr>
      <vt:lpstr>      Летняя занятость  8 трудовых бригад -15 несовершеннолетних  Загородные оздоровительные лагеря – 5 несовершеннолетних  Санаторно-курортное лечение – 2 несовершеннолетних</vt:lpstr>
      <vt:lpstr>Презентация PowerPoint</vt:lpstr>
      <vt:lpstr>    57 детских и молодёжных общественных объединений  9 волонтёрских отрядов  7 юноармейских отрядов</vt:lpstr>
      <vt:lpstr>  7 случаев чрезвычайных происшествий с детьми в 2020 году по Порядку  экстренного реагирования   </vt:lpstr>
      <vt:lpstr>      Признаны находящимися в социально опасном положении   2019 год -13 семей и  7 несовершеннолетних  2020 год – 10 семей и  12 несовершеннолетних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Обичкина Е.В.</dc:creator>
  <cp:lastModifiedBy>Обичкина Е.В.</cp:lastModifiedBy>
  <cp:revision>39</cp:revision>
  <dcterms:created xsi:type="dcterms:W3CDTF">2021-01-26T14:27:44Z</dcterms:created>
  <dcterms:modified xsi:type="dcterms:W3CDTF">2021-01-27T08:45:15Z</dcterms:modified>
</cp:coreProperties>
</file>