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media/image5.emf" ContentType="image/x-emf"/>
  <Override PartName="/ppt/media/image21.jpeg" ContentType="image/jpeg"/>
  <Override PartName="/ppt/media/image11.wmf" ContentType="image/x-wmf"/>
  <Override PartName="/ppt/media/image8.emf" ContentType="image/x-emf"/>
  <Override PartName="/ppt/media/image3.jpeg" ContentType="image/jpeg"/>
  <Override PartName="/ppt/media/image17.wmf" ContentType="image/x-wmf"/>
  <Override PartName="/ppt/media/image22.jpeg" ContentType="image/jpeg"/>
  <Override PartName="/ppt/media/image2.png" ContentType="image/png"/>
  <Override PartName="/ppt/media/image4.jpeg" ContentType="image/jpeg"/>
  <Override PartName="/ppt/media/image10.jpeg" ContentType="image/jpeg"/>
  <Override PartName="/ppt/media/image19.jpeg" ContentType="image/jpeg"/>
  <Override PartName="/ppt/media/image13.wmf" ContentType="image/x-wmf"/>
  <Override PartName="/ppt/media/image9.wmf" ContentType="image/x-wmf"/>
  <Override PartName="/ppt/media/image16.wmf" ContentType="image/x-wmf"/>
  <Override PartName="/ppt/media/image6.jpeg" ContentType="image/jpeg"/>
  <Override PartName="/ppt/media/image12.jpeg" ContentType="image/jpeg"/>
  <Override PartName="/ppt/media/image7.jpeg" ContentType="image/jpeg"/>
  <Override PartName="/ppt/media/image14.jpeg" ContentType="image/jpeg"/>
  <Override PartName="/ppt/media/image15.wmf" ContentType="image/x-wmf"/>
  <Override PartName="/ppt/media/image18.wmf" ContentType="image/x-wmf"/>
  <Override PartName="/ppt/media/image1.jpeg" ContentType="image/jpeg"/>
  <Override PartName="/ppt/media/image20.jpeg" ContentType="image/jpeg"/>
  <Override PartName="/ppt/_rels/presentation.xml.rels" ContentType="application/vnd.openxmlformats-package.relationships+xml"/>
  <Override PartName="/ppt/presentation.xml" ContentType="application/vnd.openxmlformats-officedocument.presentationml.presentation.main+xml"/>
  <Override PartName="/ppt/slideMasters/slideMaster3.xml" ContentType="application/vnd.openxmlformats-officedocument.presentationml.slideMaster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_rels/slide2.xml.rels" ContentType="application/vnd.openxmlformats-package.relationships+xml"/>
  <Override PartName="/ppt/slides/_rels/slide8.xml.rels" ContentType="application/vnd.openxmlformats-package.relationships+xml"/>
  <Override PartName="/ppt/slides/_rels/slide6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10.xml.rels" ContentType="application/vnd.openxmlformats-package.relationships+xml"/>
  <Override PartName="/ppt/slides/_rels/slide1.xml.rels" ContentType="application/vnd.openxmlformats-package.relationships+xml"/>
  <Override PartName="/ppt/slides/_rels/slide7.xml.rels" ContentType="application/vnd.openxmlformats-package.relationships+xml"/>
  <Override PartName="/ppt/slides/_rels/slide5.xml.rels" ContentType="application/vnd.openxmlformats-package.relationships+xml"/>
  <Override PartName="/ppt/slides/slide2.xml" ContentType="application/vnd.openxmlformats-officedocument.presentationml.slide+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50" r:id="rId3"/>
    <p:sldMasterId id="2147483652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3124080" y="6356520"/>
            <a:ext cx="2889720" cy="359280"/>
          </a:xfrm>
          <a:prstGeom prst="rect">
            <a:avLst/>
          </a:prstGeom>
        </p:spPr>
      </p:sp>
      <p:sp>
        <p:nvSpPr>
          <p:cNvPr id="1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ru-RU"/>
              <a:t>Четвертый уровень структуры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  <a:p>
            <a:pPr lvl="7">
              <a:buSzPct val="45000"/>
              <a:buFont typeface="StarSymbol"/>
              <a:buChar char=""/>
            </a:pPr>
            <a:r>
              <a:rPr lang="ru-RU"/>
              <a:t>Восьмой уровень структуры</a:t>
            </a:r>
            <a:endParaRPr/>
          </a:p>
          <a:p>
            <a:pPr lvl="8">
              <a:buSzPct val="45000"/>
              <a:buFont typeface="StarSymbol"/>
              <a:buChar char=""/>
            </a:pPr>
            <a:r>
              <a:rPr lang="ru-RU"/>
              <a:t>Девятый уровень структуры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/>
          <p:cNvSpPr/>
          <p:nvPr/>
        </p:nvSpPr>
        <p:spPr>
          <a:xfrm>
            <a:off x="3124080" y="6356520"/>
            <a:ext cx="2889720" cy="359280"/>
          </a:xfrm>
          <a:prstGeom prst="rect">
            <a:avLst/>
          </a:prstGeom>
        </p:spPr>
      </p:sp>
      <p:sp>
        <p:nvSpPr>
          <p:cNvPr id="4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ru-RU"/>
              <a:t>Четвертый уровень структуры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  <a:p>
            <a:pPr lvl="7">
              <a:buSzPct val="45000"/>
              <a:buFont typeface="StarSymbol"/>
              <a:buChar char=""/>
            </a:pPr>
            <a:r>
              <a:rPr lang="ru-RU"/>
              <a:t>Восьмой уровень структуры</a:t>
            </a:r>
            <a:endParaRPr/>
          </a:p>
          <a:p>
            <a:pPr lvl="8">
              <a:buSzPct val="45000"/>
              <a:buFont typeface="StarSymbol"/>
              <a:buChar char=""/>
            </a:pPr>
            <a:r>
              <a:rPr lang="ru-RU"/>
              <a:t>Девятый уровень структуры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/>
          <p:cNvSpPr/>
          <p:nvPr/>
        </p:nvSpPr>
        <p:spPr>
          <a:xfrm>
            <a:off x="3124080" y="6356520"/>
            <a:ext cx="2889720" cy="359280"/>
          </a:xfrm>
          <a:prstGeom prst="rect">
            <a:avLst/>
          </a:prstGeom>
        </p:spPr>
      </p:sp>
      <p:sp>
        <p:nvSpPr>
          <p:cNvPr id="7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ru-RU"/>
              <a:t>Четвертый уровень структуры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  <a:p>
            <a:pPr lvl="7">
              <a:buSzPct val="45000"/>
              <a:buFont typeface="StarSymbol"/>
              <a:buChar char=""/>
            </a:pPr>
            <a:r>
              <a:rPr lang="ru-RU"/>
              <a:t>Восьмой уровень структуры</a:t>
            </a:r>
            <a:endParaRPr/>
          </a:p>
          <a:p>
            <a:pPr lvl="8">
              <a:buSzPct val="45000"/>
              <a:buFont typeface="StarSymbol"/>
              <a:buChar char=""/>
            </a:pPr>
            <a:r>
              <a:rPr lang="ru-RU"/>
              <a:t>Девятый уровень структуры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53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8.wmf"/><Relationship Id="rId2" Type="http://schemas.openxmlformats.org/officeDocument/2006/relationships/image" Target="../media/image19.jpeg"/><Relationship Id="rId3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image" Target="../media/image5.emf"/><Relationship Id="rId4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image" Target="../media/image8.emf"/><Relationship Id="rId4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wmf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wmf"/><Relationship Id="rId2" Type="http://schemas.openxmlformats.org/officeDocument/2006/relationships/image" Target="../media/image12.jpeg"/><Relationship Id="rId3" Type="http://schemas.openxmlformats.org/officeDocument/2006/relationships/image" Target="../media/image13.wmf"/><Relationship Id="rId4" Type="http://schemas.openxmlformats.org/officeDocument/2006/relationships/image" Target="../media/image14.jpeg"/><Relationship Id="rId5" Type="http://schemas.openxmlformats.org/officeDocument/2006/relationships/image" Target="../media/image15.wmf"/><Relationship Id="rId6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6.wmf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7.wmf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457200" y="274680"/>
            <a:ext cx="8223840" cy="1137240"/>
          </a:xfrm>
          <a:prstGeom prst="rect">
            <a:avLst/>
          </a:prstGeom>
        </p:spPr>
      </p:sp>
      <p:sp>
        <p:nvSpPr>
          <p:cNvPr id="10" name="CustomShape 2"/>
          <p:cNvSpPr/>
          <p:nvPr/>
        </p:nvSpPr>
        <p:spPr>
          <a:xfrm>
            <a:off x="900000" y="1800000"/>
            <a:ext cx="7781040" cy="5375880"/>
          </a:xfrm>
          <a:prstGeom prst="rect">
            <a:avLst/>
          </a:prstGeom>
        </p:spPr>
        <p:txBody>
          <a:bodyPr bIns="45000" lIns="90000" rIns="90000" tIns="45000"/>
          <a:p>
            <a:r>
              <a:rPr i="1" lang="ru-RU" sz="3200">
                <a:solidFill>
                  <a:srgbClr val="0070c0"/>
                </a:solidFill>
              </a:rPr>
              <a:t>                            </a:t>
            </a:r>
            <a:r>
              <a:rPr b="1" i="1" lang="ru-RU" sz="3200">
                <a:solidFill>
                  <a:srgbClr val="0070c0"/>
                </a:solidFill>
              </a:rPr>
              <a:t>Отчет </a:t>
            </a:r>
            <a:endParaRPr/>
          </a:p>
          <a:p>
            <a:r>
              <a:rPr b="1" i="1" lang="ru-RU" sz="3200">
                <a:solidFill>
                  <a:srgbClr val="0070c0"/>
                </a:solidFill>
              </a:rPr>
              <a:t>о работе Представительного  Собрания     Белозерского муниципального района</a:t>
            </a:r>
            <a:endParaRPr/>
          </a:p>
          <a:p>
            <a:endParaRPr/>
          </a:p>
          <a:p>
            <a:r>
              <a:rPr b="1" lang="ru-RU" sz="2600">
                <a:solidFill>
                  <a:srgbClr val="0070c0"/>
                </a:solidFill>
              </a:rPr>
              <a:t>                                    </a:t>
            </a:r>
            <a:r>
              <a:rPr b="1" lang="ru-RU" sz="2600">
                <a:solidFill>
                  <a:srgbClr val="0070c0"/>
                </a:solidFill>
              </a:rPr>
              <a:t>2020  год</a:t>
            </a:r>
            <a:endParaRPr/>
          </a:p>
          <a:p>
            <a:endParaRPr/>
          </a:p>
          <a:p>
            <a:r>
              <a:rPr i="1" lang="ru-RU" sz="2600">
                <a:solidFill>
                  <a:srgbClr val="0070c0"/>
                </a:solidFill>
              </a:rPr>
              <a:t>            </a:t>
            </a:r>
            <a:r>
              <a:rPr i="1" lang="ru-RU" sz="3200">
                <a:solidFill>
                  <a:srgbClr val="0070c0"/>
                </a:solidFill>
              </a:rPr>
              <a:t>                 </a:t>
            </a:r>
            <a:endParaRPr/>
          </a:p>
          <a:p>
            <a:r>
              <a:rPr i="1" lang="ru-RU" sz="3200">
                <a:solidFill>
                  <a:srgbClr val="0070c0"/>
                </a:solidFill>
              </a:rPr>
              <a:t>                        </a:t>
            </a:r>
            <a:endParaRPr/>
          </a:p>
          <a:p>
            <a:endParaRPr/>
          </a:p>
          <a:p>
            <a:endParaRPr/>
          </a:p>
          <a:p>
            <a:r>
              <a:rPr i="1" lang="ru-RU" sz="3200">
                <a:solidFill>
                  <a:srgbClr val="0070c0"/>
                </a:solidFill>
              </a:rPr>
              <a:t>                         </a:t>
            </a:r>
            <a:r>
              <a:rPr b="1" lang="ru-RU" sz="3200">
                <a:solidFill>
                  <a:srgbClr val="0070c0"/>
                </a:solidFill>
              </a:rPr>
              <a:t> </a:t>
            </a:r>
            <a:endParaRPr/>
          </a:p>
        </p:txBody>
      </p:sp>
      <p:pic>
        <p:nvPicPr>
          <p:cNvPr descr="" id="11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5400000" y="4140000"/>
            <a:ext cx="3162600" cy="2082600"/>
          </a:xfrm>
          <a:prstGeom prst="rect">
            <a:avLst/>
          </a:prstGeom>
        </p:spPr>
      </p:pic>
      <p:pic>
        <p:nvPicPr>
          <p:cNvPr descr="" id="12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4240080" y="360000"/>
            <a:ext cx="795960" cy="995760"/>
          </a:xfrm>
          <a:prstGeom prst="rect">
            <a:avLst/>
          </a:prstGeom>
        </p:spPr>
      </p:pic>
    </p:spTree>
  </p:cSld>
  <p:timing>
    <p:tnLst>
      <p:par>
        <p:cTn dur="indefinite" id="1" nodeType="tmRoot" restart="never">
          <p:childTnLst>
            <p:seq>
              <p:cTn id="2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539640" y="5085360"/>
            <a:ext cx="8223840" cy="4610880"/>
          </a:xfrm>
          <a:prstGeom prst="rect">
            <a:avLst/>
          </a:prstGeom>
        </p:spPr>
        <p:txBody>
          <a:bodyPr bIns="45000" lIns="90000" rIns="90000" tIns="45000"/>
          <a:p>
            <a:r>
              <a:rPr lang="ru-RU" sz="6000">
                <a:solidFill>
                  <a:srgbClr val="000000"/>
                </a:solidFill>
                <a:latin typeface="Calibri"/>
              </a:rPr>
              <a:t> </a:t>
            </a:r>
            <a:endParaRPr/>
          </a:p>
        </p:txBody>
      </p:sp>
      <p:pic>
        <p:nvPicPr>
          <p:cNvPr descr="" id="45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540000" y="360000"/>
            <a:ext cx="8279280" cy="3239280"/>
          </a:xfrm>
          <a:prstGeom prst="rect">
            <a:avLst/>
          </a:prstGeom>
        </p:spPr>
      </p:pic>
      <p:pic>
        <p:nvPicPr>
          <p:cNvPr descr="" id="46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2340000" y="3780000"/>
            <a:ext cx="4499640" cy="2879640"/>
          </a:xfrm>
          <a:prstGeom prst="rect">
            <a:avLst/>
          </a:prstGeom>
        </p:spPr>
      </p:pic>
    </p:spTree>
  </p:cSld>
  <p:timing>
    <p:tnLst>
      <p:par>
        <p:cTn dur="indefinite" id="19" nodeType="tmRoot" restart="never">
          <p:childTnLst>
            <p:seq>
              <p:cTn id="20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ustomShape 1"/>
          <p:cNvSpPr/>
          <p:nvPr/>
        </p:nvSpPr>
        <p:spPr>
          <a:xfrm>
            <a:off x="457200" y="180000"/>
            <a:ext cx="8223840" cy="14097240"/>
          </a:xfrm>
          <a:prstGeom prst="rect">
            <a:avLst/>
          </a:prstGeom>
        </p:spPr>
        <p:txBody>
          <a:bodyPr bIns="45000" lIns="90000" rIns="90000" tIns="45000"/>
          <a:p>
            <a:pPr algn="ctr"/>
            <a:r>
              <a:rPr b="1" lang="ru-RU" sz="2000" u="sng">
                <a:solidFill>
                  <a:srgbClr val="000000"/>
                </a:solidFill>
                <a:latin typeface="Times New Roman"/>
              </a:rPr>
              <a:t>Доступ к информации о деятельности Собрания депутатов, взаимодействие со средствами массовой информации.</a:t>
            </a:r>
            <a:endParaRPr/>
          </a:p>
          <a:p>
            <a:endParaRPr/>
          </a:p>
          <a:p>
            <a:pPr algn="just"/>
            <a:r>
              <a:rPr b="1" lang="ru-RU" sz="2000">
                <a:solidFill>
                  <a:srgbClr val="030000"/>
                </a:solidFill>
                <a:latin typeface="Times New Roman"/>
              </a:rPr>
              <a:t>	</a:t>
            </a:r>
            <a:r>
              <a:rPr b="1" lang="ru-RU" sz="2000">
                <a:solidFill>
                  <a:srgbClr val="000000"/>
                </a:solidFill>
                <a:latin typeface="Times New Roman"/>
              </a:rPr>
              <a:t>Информация о деятельности  представительного органа  осуществляется  путём  размещения информационных материалов в электронных и печатных  средствах массовой информации</a:t>
            </a:r>
            <a:r>
              <a:rPr b="1" lang="ru-RU" sz="2000">
                <a:solidFill>
                  <a:srgbClr val="030000"/>
                </a:solidFill>
                <a:latin typeface="Times New Roman"/>
              </a:rPr>
              <a:t> (в качестве официального источника опубликования муниципальных правовых актов, определено периодическое печатное издание «Официальный вестник» - приложение к газете «Белозерье»), путём размещения  на  официальном сайте района в информационно-телекоммуникационной сети «Интернет», личных встреч депутатов с населением  и в иных формах, не противоречащих действующему  законодательству.</a:t>
            </a:r>
            <a:endParaRPr/>
          </a:p>
          <a:p>
            <a:endParaRPr/>
          </a:p>
          <a:p>
            <a:endParaRPr/>
          </a:p>
        </p:txBody>
      </p:sp>
      <p:pic>
        <p:nvPicPr>
          <p:cNvPr descr="" id="48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5760000" y="4140000"/>
            <a:ext cx="3058200" cy="2518200"/>
          </a:xfrm>
          <a:prstGeom prst="rect">
            <a:avLst/>
          </a:prstGeom>
        </p:spPr>
      </p:pic>
    </p:spTree>
  </p:cSld>
  <p:timing>
    <p:tnLst>
      <p:par>
        <p:cTn dur="indefinite" id="21" nodeType="tmRoot" restart="never">
          <p:childTnLst>
            <p:seq>
              <p:cTn id="22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ustomShape 1"/>
          <p:cNvSpPr/>
          <p:nvPr/>
        </p:nvSpPr>
        <p:spPr>
          <a:xfrm>
            <a:off x="360000" y="180000"/>
            <a:ext cx="8458920" cy="3598920"/>
          </a:xfrm>
          <a:prstGeom prst="rect">
            <a:avLst/>
          </a:prstGeom>
        </p:spPr>
        <p:txBody>
          <a:bodyPr bIns="45000" lIns="90000" rIns="90000" tIns="45000"/>
          <a:p>
            <a:pPr algn="just"/>
            <a:r>
              <a:rPr lang="ru-RU">
                <a:latin typeface="Times New Roman"/>
              </a:rPr>
              <a:t>	</a:t>
            </a:r>
            <a:endParaRPr/>
          </a:p>
          <a:p>
            <a:endParaRPr/>
          </a:p>
          <a:p>
            <a:pPr algn="just"/>
            <a:r>
              <a:rPr lang="ru-RU" sz="2000">
                <a:solidFill>
                  <a:srgbClr val="000000"/>
                </a:solidFill>
                <a:latin typeface="Times New Roman"/>
              </a:rPr>
              <a:t>	</a:t>
            </a:r>
            <a:r>
              <a:rPr lang="ru-RU" sz="2200">
                <a:solidFill>
                  <a:srgbClr val="000000"/>
                </a:solidFill>
                <a:latin typeface="Times New Roman"/>
              </a:rPr>
              <a:t>В целом,  подводя итоги 2020 года, следует отметить, что, несмотря,   на  введенные карантинные  мероприятия депутатский корпус поставленные задачи выполнил, полномочия по решению вопросов местного самоуправления реализовал.</a:t>
            </a:r>
            <a:endParaRPr/>
          </a:p>
          <a:p>
            <a:pPr algn="just"/>
            <a:r>
              <a:rPr lang="ru-RU" sz="2200">
                <a:solidFill>
                  <a:srgbClr val="000000"/>
                </a:solidFill>
                <a:latin typeface="Times New Roman"/>
              </a:rPr>
              <a:t>В  2021 году  депутатский  корпус с высокой степенью ответственности продолжит свою работу и единой командой направит силы и возможности на улучшение социально-экономической ситуации муниципального образования.</a:t>
            </a:r>
            <a:endParaRPr/>
          </a:p>
          <a:p>
            <a:pPr algn="just"/>
            <a:r>
              <a:rPr lang="ru-RU" sz="2000">
                <a:solidFill>
                  <a:srgbClr val="ff0000"/>
                </a:solidFill>
                <a:latin typeface="Times New Roman"/>
              </a:rPr>
              <a:t>	</a:t>
            </a:r>
            <a:r>
              <a:rPr lang="ru-RU" sz="2000">
                <a:solidFill>
                  <a:srgbClr val="ff0000"/>
                </a:solidFill>
                <a:latin typeface="Times New Roman"/>
              </a:rPr>
              <a:t> </a:t>
            </a:r>
            <a:endParaRPr/>
          </a:p>
          <a:p>
            <a:endParaRPr/>
          </a:p>
          <a:p>
            <a:pPr algn="just"/>
            <a:r>
              <a:rPr lang="ru-RU" sz="2000">
                <a:solidFill>
                  <a:srgbClr val="ff0000"/>
                </a:solidFill>
                <a:latin typeface="Times New Roman"/>
              </a:rPr>
              <a:t>Спасибо за внимание!</a:t>
            </a:r>
            <a:r>
              <a:rPr b="1" lang="ru-RU" sz="2000">
                <a:solidFill>
                  <a:srgbClr val="ff0000"/>
                </a:solidFill>
                <a:latin typeface="Times New Roman"/>
              </a:rPr>
              <a:t> </a:t>
            </a:r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pic>
        <p:nvPicPr>
          <p:cNvPr descr="" id="50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5220000" y="4320000"/>
            <a:ext cx="360" cy="360"/>
          </a:xfrm>
          <a:prstGeom prst="rect">
            <a:avLst/>
          </a:prstGeom>
        </p:spPr>
      </p:pic>
      <p:pic>
        <p:nvPicPr>
          <p:cNvPr descr="" id="51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180000" y="5760000"/>
            <a:ext cx="8819280" cy="719280"/>
          </a:xfrm>
          <a:prstGeom prst="rect">
            <a:avLst/>
          </a:prstGeom>
        </p:spPr>
      </p:pic>
    </p:spTree>
  </p:cSld>
  <p:timing>
    <p:tnLst>
      <p:par>
        <p:cTn dur="indefinite" id="23" nodeType="tmRoot" restart="never">
          <p:childTnLst>
            <p:seq>
              <p:cTn id="24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stomShape 1"/>
          <p:cNvSpPr/>
          <p:nvPr/>
        </p:nvSpPr>
        <p:spPr>
          <a:xfrm>
            <a:off x="457200" y="318600"/>
            <a:ext cx="7822440" cy="401040"/>
          </a:xfrm>
          <a:prstGeom prst="rect">
            <a:avLst/>
          </a:prstGeom>
        </p:spPr>
        <p:txBody>
          <a:bodyPr anchor="ctr" bIns="45000" lIns="90000" rIns="90000" tIns="45000" wrap="none"/>
          <a:p>
            <a:pPr algn="ctr"/>
            <a:r>
              <a:rPr b="1" lang="ru-RU" sz="2000" u="sng">
                <a:latin typeface="Times New Roman"/>
              </a:rPr>
              <a:t>Состав представительного  органа</a:t>
            </a:r>
            <a:endParaRPr/>
          </a:p>
        </p:txBody>
      </p:sp>
      <p:sp>
        <p:nvSpPr>
          <p:cNvPr id="14" name="CustomShape 2"/>
          <p:cNvSpPr/>
          <p:nvPr/>
        </p:nvSpPr>
        <p:spPr>
          <a:xfrm>
            <a:off x="410760" y="34560"/>
            <a:ext cx="8228880" cy="3745080"/>
          </a:xfrm>
          <a:prstGeom prst="rect">
            <a:avLst/>
          </a:prstGeom>
        </p:spPr>
        <p:txBody>
          <a:bodyPr anchor="ctr" bIns="45000" lIns="90000" rIns="90000" tIns="45000" wrap="none"/>
          <a:p>
            <a:pPr algn="just"/>
            <a:r>
              <a:rPr lang="ru-RU">
                <a:solidFill>
                  <a:srgbClr val="000000"/>
                </a:solidFill>
                <a:latin typeface="yandex-sans;Times New Roman"/>
                <a:ea typeface="yandex-sans;Times New Roman"/>
              </a:rPr>
              <a:t> </a:t>
            </a:r>
            <a:endParaRPr/>
          </a:p>
        </p:txBody>
      </p:sp>
      <p:pic>
        <p:nvPicPr>
          <p:cNvPr descr="" id="15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80000" y="3600000"/>
            <a:ext cx="3959640" cy="2880000"/>
          </a:xfrm>
          <a:prstGeom prst="rect">
            <a:avLst/>
          </a:prstGeom>
        </p:spPr>
      </p:pic>
      <p:pic>
        <p:nvPicPr>
          <p:cNvPr descr="" id="16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4860000" y="3600000"/>
            <a:ext cx="3779640" cy="2880000"/>
          </a:xfrm>
          <a:prstGeom prst="rect">
            <a:avLst/>
          </a:prstGeom>
        </p:spPr>
      </p:pic>
      <p:pic>
        <p:nvPicPr>
          <p:cNvPr descr="" id="17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960840" y="900000"/>
            <a:ext cx="6599160" cy="2340000"/>
          </a:xfrm>
          <a:prstGeom prst="rect">
            <a:avLst/>
          </a:prstGeom>
        </p:spPr>
      </p:pic>
    </p:spTree>
  </p:cSld>
  <p:timing>
    <p:tnLst>
      <p:par>
        <p:cTn dur="indefinite" id="3" nodeType="tmRoot" restart="never">
          <p:childTnLst>
            <p:seq>
              <p:cTn id="4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stomShape 1"/>
          <p:cNvSpPr/>
          <p:nvPr/>
        </p:nvSpPr>
        <p:spPr>
          <a:xfrm>
            <a:off x="410760" y="157680"/>
            <a:ext cx="8228880" cy="2579040"/>
          </a:xfrm>
          <a:prstGeom prst="rect">
            <a:avLst/>
          </a:prstGeom>
        </p:spPr>
        <p:txBody>
          <a:bodyPr anchor="ctr" bIns="45000" lIns="90000" rIns="90000" tIns="45000" wrap="none"/>
          <a:p>
            <a:pPr algn="just"/>
            <a:r>
              <a:rPr lang="ru-RU" sz="2000">
                <a:solidFill>
                  <a:srgbClr val="000000"/>
                </a:solidFill>
                <a:latin typeface="yandex-sans;Times New Roman"/>
                <a:ea typeface="yandex-sans;Times New Roman"/>
              </a:rPr>
              <a:t> </a:t>
            </a:r>
            <a:endParaRPr/>
          </a:p>
        </p:txBody>
      </p:sp>
      <p:sp>
        <p:nvSpPr>
          <p:cNvPr id="19" name="CustomShape 2"/>
          <p:cNvSpPr/>
          <p:nvPr/>
        </p:nvSpPr>
        <p:spPr>
          <a:xfrm>
            <a:off x="410760" y="2584080"/>
            <a:ext cx="8228880" cy="4435560"/>
          </a:xfrm>
          <a:prstGeom prst="rect">
            <a:avLst/>
          </a:prstGeom>
        </p:spPr>
      </p:sp>
      <p:pic>
        <p:nvPicPr>
          <p:cNvPr descr="" id="20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80000" y="3060000"/>
            <a:ext cx="3779640" cy="2879640"/>
          </a:xfrm>
          <a:prstGeom prst="rect">
            <a:avLst/>
          </a:prstGeom>
        </p:spPr>
      </p:pic>
      <p:pic>
        <p:nvPicPr>
          <p:cNvPr descr="" id="21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4140000" y="3240000"/>
            <a:ext cx="4858200" cy="3416040"/>
          </a:xfrm>
          <a:prstGeom prst="rect">
            <a:avLst/>
          </a:prstGeom>
        </p:spPr>
      </p:pic>
      <p:pic>
        <p:nvPicPr>
          <p:cNvPr descr="" id="22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540000" y="180000"/>
            <a:ext cx="7380000" cy="2700000"/>
          </a:xfrm>
          <a:prstGeom prst="rect">
            <a:avLst/>
          </a:prstGeom>
        </p:spPr>
      </p:pic>
    </p:spTree>
  </p:cSld>
  <p:timing>
    <p:tnLst>
      <p:par>
        <p:cTn dur="indefinite" id="5" nodeType="tmRoot" restart="never">
          <p:childTnLst>
            <p:seq>
              <p:cTn id="6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stomShape 1"/>
          <p:cNvSpPr/>
          <p:nvPr/>
        </p:nvSpPr>
        <p:spPr>
          <a:xfrm>
            <a:off x="720000" y="275760"/>
            <a:ext cx="7961040" cy="440280"/>
          </a:xfrm>
          <a:prstGeom prst="rect">
            <a:avLst/>
          </a:prstGeom>
        </p:spPr>
        <p:txBody>
          <a:bodyPr bIns="45000" lIns="90000" rIns="90000" tIns="45000"/>
          <a:p>
            <a:pPr algn="just"/>
            <a:r>
              <a:rPr lang="ru-RU" sz="2000">
                <a:solidFill>
                  <a:srgbClr val="000000"/>
                </a:solidFill>
                <a:latin typeface="Times New Roman"/>
              </a:rPr>
              <a:t>  </a:t>
            </a:r>
            <a:r>
              <a:rPr lang="ru-RU" sz="2000">
                <a:solidFill>
                  <a:srgbClr val="000000"/>
                </a:solidFill>
                <a:latin typeface="Times New Roman"/>
              </a:rPr>
              <a:t>Деятельность Представительного Собрания  в 2020 году  осуществлялась на плановой основе и была нацелена на  принятие необходимых муниципальных правовых актов по  формированию на территории  благоприятной инвестиционной среды, развития  социальной сферы.</a:t>
            </a:r>
            <a:endParaRPr/>
          </a:p>
          <a:p>
            <a:pPr algn="just"/>
            <a:r>
              <a:rPr lang="ru-RU" sz="2000">
                <a:solidFill>
                  <a:srgbClr val="000000"/>
                </a:solidFill>
                <a:latin typeface="Times New Roman"/>
              </a:rPr>
              <a:t>  </a:t>
            </a:r>
            <a:r>
              <a:rPr lang="ru-RU" sz="2000">
                <a:solidFill>
                  <a:srgbClr val="000000"/>
                </a:solidFill>
                <a:latin typeface="Times New Roman"/>
              </a:rPr>
              <a:t>Один из основных документов, регулирующих  деятельность представительного органа – Регламент Представительного Собрания района. Главными формами работы представительного органа были заседания Представительного Собрания и депутатских комиссий,  работа депутатов в избирательных округах, участие в работе Законодательного Собрания области,  изучение опыта работы муниципальных образований области. </a:t>
            </a:r>
            <a:endParaRPr/>
          </a:p>
          <a:p>
            <a:endParaRPr/>
          </a:p>
          <a:p>
            <a:pPr algn="just"/>
            <a:r>
              <a:rPr b="1" lang="ru-RU" sz="2600">
                <a:solidFill>
                  <a:srgbClr val="000000"/>
                </a:solidFill>
                <a:latin typeface="Times New Roman"/>
              </a:rPr>
              <a:t>                </a:t>
            </a:r>
            <a:r>
              <a:rPr b="1" lang="ru-RU" sz="1500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ru-RU" sz="2000">
                <a:solidFill>
                  <a:srgbClr val="000000"/>
                </a:solidFill>
                <a:latin typeface="Times New Roman"/>
              </a:rPr>
              <a:t>Планирование  работы депутатов:</a:t>
            </a:r>
            <a:endParaRPr/>
          </a:p>
          <a:p>
            <a:endParaRPr/>
          </a:p>
          <a:p>
            <a:pPr algn="just"/>
            <a:r>
              <a:rPr b="1" lang="ru-RU" sz="2000">
                <a:solidFill>
                  <a:srgbClr val="000000"/>
                </a:solidFill>
                <a:latin typeface="Times New Roman"/>
              </a:rPr>
              <a:t>- План нормотворческой деятельности на 2020 год </a:t>
            </a:r>
            <a:endParaRPr/>
          </a:p>
          <a:p>
            <a:pPr algn="just"/>
            <a:r>
              <a:rPr b="1" lang="ru-RU" sz="2000">
                <a:solidFill>
                  <a:srgbClr val="000000"/>
                </a:solidFill>
                <a:latin typeface="Times New Roman"/>
              </a:rPr>
              <a:t>-План работы Представительного Собрания района на 2020 год</a:t>
            </a:r>
            <a:endParaRPr/>
          </a:p>
          <a:p>
            <a:pPr algn="just"/>
            <a:r>
              <a:rPr b="1" lang="ru-RU" sz="2000">
                <a:solidFill>
                  <a:srgbClr val="000000"/>
                </a:solidFill>
                <a:latin typeface="Times New Roman"/>
              </a:rPr>
              <a:t>-План заседаний Представительного Собрания района (с повестками  </a:t>
            </a:r>
            <a:r>
              <a:rPr b="1" lang="ru-RU" sz="2000">
                <a:solidFill>
                  <a:srgbClr val="000000"/>
                </a:solidFill>
                <a:latin typeface="Times New Roman"/>
              </a:rPr>
              <a:t>	</a:t>
            </a:r>
            <a:r>
              <a:rPr b="1" lang="ru-RU" sz="2000">
                <a:solidFill>
                  <a:srgbClr val="000000"/>
                </a:solidFill>
                <a:latin typeface="Times New Roman"/>
              </a:rPr>
              <a:t>и  датой   проведения)</a:t>
            </a:r>
            <a:endParaRPr/>
          </a:p>
          <a:p>
            <a:pPr algn="just"/>
            <a:r>
              <a:rPr b="1" lang="ru-RU" sz="2000">
                <a:solidFill>
                  <a:srgbClr val="000000"/>
                </a:solidFill>
                <a:latin typeface="Times New Roman"/>
              </a:rPr>
              <a:t>-Планы работы депутатов  в своих избирательных участках на 2020 год</a:t>
            </a:r>
            <a:r>
              <a:rPr lang="ru-RU" sz="2000">
                <a:solidFill>
                  <a:srgbClr val="000000"/>
                </a:solidFill>
                <a:latin typeface="Times New Roman"/>
              </a:rPr>
              <a:t> </a:t>
            </a:r>
            <a:endParaRPr/>
          </a:p>
          <a:p>
            <a:pPr algn="just"/>
            <a:r>
              <a:rPr lang="ru-RU" sz="2000">
                <a:solidFill>
                  <a:srgbClr val="000000"/>
                </a:solidFill>
                <a:latin typeface="Calibri"/>
              </a:rPr>
              <a:t> </a:t>
            </a:r>
            <a:endParaRPr/>
          </a:p>
          <a:p>
            <a:endParaRPr/>
          </a:p>
        </p:txBody>
      </p:sp>
      <p:sp>
        <p:nvSpPr>
          <p:cNvPr id="24" name="CustomShape 2"/>
          <p:cNvSpPr/>
          <p:nvPr/>
        </p:nvSpPr>
        <p:spPr>
          <a:xfrm>
            <a:off x="457200" y="1052640"/>
            <a:ext cx="8223840" cy="6809760"/>
          </a:xfrm>
          <a:prstGeom prst="rect">
            <a:avLst/>
          </a:prstGeom>
        </p:spPr>
      </p:sp>
    </p:spTree>
  </p:cSld>
  <p:timing>
    <p:tnLst>
      <p:par>
        <p:cTn dur="indefinite" id="7" nodeType="tmRoot" restart="never">
          <p:childTnLst>
            <p:seq>
              <p:cTn id="8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ustomShape 1"/>
          <p:cNvSpPr/>
          <p:nvPr/>
        </p:nvSpPr>
        <p:spPr>
          <a:xfrm>
            <a:off x="467640" y="0"/>
            <a:ext cx="8223840" cy="1137240"/>
          </a:xfrm>
          <a:prstGeom prst="rect">
            <a:avLst/>
          </a:prstGeom>
        </p:spPr>
        <p:txBody>
          <a:bodyPr bIns="45000" lIns="90000" rIns="90000" tIns="45000"/>
          <a:p>
            <a:pPr algn="ctr"/>
            <a:r>
              <a:rPr lang="ru-RU" sz="4400">
                <a:solidFill>
                  <a:srgbClr val="000000"/>
                </a:solidFill>
                <a:latin typeface="Calibri"/>
              </a:rPr>
              <a:t> </a:t>
            </a:r>
            <a:endParaRPr/>
          </a:p>
        </p:txBody>
      </p:sp>
      <p:sp>
        <p:nvSpPr>
          <p:cNvPr id="26" name="CustomShape 2"/>
          <p:cNvSpPr/>
          <p:nvPr/>
        </p:nvSpPr>
        <p:spPr>
          <a:xfrm>
            <a:off x="323640" y="1268640"/>
            <a:ext cx="7194960" cy="6946560"/>
          </a:xfrm>
          <a:prstGeom prst="rect">
            <a:avLst/>
          </a:prstGeom>
        </p:spPr>
      </p:sp>
      <p:pic>
        <p:nvPicPr>
          <p:cNvPr descr="" id="27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540000" y="360000"/>
            <a:ext cx="6479640" cy="4679640"/>
          </a:xfrm>
          <a:prstGeom prst="rect">
            <a:avLst/>
          </a:prstGeom>
        </p:spPr>
      </p:pic>
      <p:pic>
        <p:nvPicPr>
          <p:cNvPr descr="" id="28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6300000" y="3780000"/>
            <a:ext cx="2339640" cy="2879640"/>
          </a:xfrm>
          <a:prstGeom prst="rect">
            <a:avLst/>
          </a:prstGeom>
        </p:spPr>
      </p:pic>
    </p:spTree>
  </p:cSld>
  <p:timing>
    <p:tnLst>
      <p:par>
        <p:cTn dur="indefinite" id="9" nodeType="tmRoot" restart="never">
          <p:childTnLst>
            <p:seq>
              <p:cTn id="10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ustomShape 1"/>
          <p:cNvSpPr/>
          <p:nvPr/>
        </p:nvSpPr>
        <p:spPr>
          <a:xfrm>
            <a:off x="720000" y="7020000"/>
            <a:ext cx="8228520" cy="3059280"/>
          </a:xfrm>
          <a:prstGeom prst="rect">
            <a:avLst/>
          </a:prstGeom>
        </p:spPr>
      </p:sp>
      <p:pic>
        <p:nvPicPr>
          <p:cNvPr descr="" id="30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360000" y="180000"/>
            <a:ext cx="8279640" cy="1619640"/>
          </a:xfrm>
          <a:prstGeom prst="rect">
            <a:avLst/>
          </a:prstGeom>
        </p:spPr>
      </p:pic>
      <p:pic>
        <p:nvPicPr>
          <p:cNvPr descr="" id="31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4860000" y="4140000"/>
            <a:ext cx="3779640" cy="2518200"/>
          </a:xfrm>
          <a:prstGeom prst="rect">
            <a:avLst/>
          </a:prstGeom>
        </p:spPr>
      </p:pic>
      <p:pic>
        <p:nvPicPr>
          <p:cNvPr descr="" id="32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145160" y="1800000"/>
            <a:ext cx="6930720" cy="1439640"/>
          </a:xfrm>
          <a:prstGeom prst="rect">
            <a:avLst/>
          </a:prstGeom>
        </p:spPr>
      </p:pic>
      <p:pic>
        <p:nvPicPr>
          <p:cNvPr descr="" id="33" name=""/>
          <p:cNvPicPr/>
          <p:nvPr/>
        </p:nvPicPr>
        <p:blipFill>
          <a:blip r:embed="rId4"/>
          <a:stretch>
            <a:fillRect/>
          </a:stretch>
        </p:blipFill>
        <p:spPr>
          <a:xfrm>
            <a:off x="360000" y="4140000"/>
            <a:ext cx="3959640" cy="2519640"/>
          </a:xfrm>
          <a:prstGeom prst="rect">
            <a:avLst/>
          </a:prstGeom>
        </p:spPr>
      </p:pic>
      <p:pic>
        <p:nvPicPr>
          <p:cNvPr descr="" id="34" name=""/>
          <p:cNvPicPr/>
          <p:nvPr/>
        </p:nvPicPr>
        <p:blipFill>
          <a:blip r:embed="rId5"/>
          <a:stretch>
            <a:fillRect/>
          </a:stretch>
        </p:blipFill>
        <p:spPr>
          <a:xfrm>
            <a:off x="360000" y="3240000"/>
            <a:ext cx="7715880" cy="719640"/>
          </a:xfrm>
          <a:prstGeom prst="rect">
            <a:avLst/>
          </a:prstGeom>
        </p:spPr>
      </p:pic>
    </p:spTree>
  </p:cSld>
  <p:timing>
    <p:tnLst>
      <p:par>
        <p:cTn dur="indefinite" id="11" nodeType="tmRoot" restart="never">
          <p:childTnLst>
            <p:seq>
              <p:cTn id="12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ustomShape 1"/>
          <p:cNvSpPr/>
          <p:nvPr/>
        </p:nvSpPr>
        <p:spPr>
          <a:xfrm>
            <a:off x="457200" y="274680"/>
            <a:ext cx="8223840" cy="1137240"/>
          </a:xfrm>
          <a:prstGeom prst="rect">
            <a:avLst/>
          </a:prstGeom>
        </p:spPr>
      </p:sp>
      <p:sp>
        <p:nvSpPr>
          <p:cNvPr id="36" name="CustomShape 2"/>
          <p:cNvSpPr/>
          <p:nvPr/>
        </p:nvSpPr>
        <p:spPr>
          <a:xfrm>
            <a:off x="540000" y="180000"/>
            <a:ext cx="8276760" cy="176760"/>
          </a:xfrm>
          <a:prstGeom prst="rect">
            <a:avLst/>
          </a:prstGeom>
        </p:spPr>
        <p:txBody>
          <a:bodyPr bIns="45000" lIns="90000" rIns="90000" tIns="45000"/>
          <a:p>
            <a:pPr algn="ctr"/>
            <a:r>
              <a:rPr b="1" lang="ru-RU" sz="1600">
                <a:solidFill>
                  <a:srgbClr val="ff0000"/>
                </a:solidFill>
                <a:latin typeface="Times New Roman"/>
              </a:rPr>
              <a:t>Информация о количестве решений, принятых представительным  органом в 2018  </a:t>
            </a:r>
            <a:endParaRPr/>
          </a:p>
          <a:p>
            <a:pPr algn="just"/>
            <a:r>
              <a:rPr lang="ru-RU" sz="1600">
                <a:solidFill>
                  <a:srgbClr val="000000"/>
                </a:solidFill>
                <a:latin typeface="Times New Roman"/>
              </a:rPr>
              <a:t>1.Количество заседаний  представительного органа-15</a:t>
            </a:r>
            <a:endParaRPr/>
          </a:p>
          <a:p>
            <a:pPr algn="just"/>
            <a:r>
              <a:rPr lang="ru-RU" sz="1600">
                <a:solidFill>
                  <a:srgbClr val="000000"/>
                </a:solidFill>
                <a:latin typeface="Times New Roman"/>
              </a:rPr>
              <a:t>2.Количество  принятых решений -93</a:t>
            </a:r>
            <a:endParaRPr/>
          </a:p>
          <a:p>
            <a:pPr algn="just"/>
            <a:r>
              <a:rPr lang="ru-RU" sz="1600">
                <a:solidFill>
                  <a:srgbClr val="000000"/>
                </a:solidFill>
                <a:latin typeface="Times New Roman"/>
              </a:rPr>
              <a:t>3.Обеспечение бюджетного процесса (утверждение районного бюджета, отчета об исполнении бюджета, корректировка и контроль по исполнению бюджета района) -10</a:t>
            </a:r>
            <a:endParaRPr/>
          </a:p>
          <a:p>
            <a:pPr algn="just"/>
            <a:r>
              <a:rPr lang="ru-RU" sz="1600">
                <a:solidFill>
                  <a:srgbClr val="000000"/>
                </a:solidFill>
                <a:latin typeface="Times New Roman"/>
              </a:rPr>
              <a:t>КСК (отчет) - 1</a:t>
            </a:r>
            <a:endParaRPr/>
          </a:p>
          <a:p>
            <a:pPr algn="just"/>
            <a:r>
              <a:rPr lang="ru-RU" sz="1600">
                <a:solidFill>
                  <a:srgbClr val="000000"/>
                </a:solidFill>
                <a:latin typeface="Times New Roman"/>
              </a:rPr>
              <a:t>4.Об утверждении Порядка учета предложений по проекту решения Представительного Собрания района о внесении изменений и дополнений в Устав Белозерского муниципального района и участия граждан в его обсуждении, внесению изменений и дополнений в Устав района-2</a:t>
            </a:r>
            <a:endParaRPr/>
          </a:p>
          <a:p>
            <a:pPr algn="just"/>
            <a:r>
              <a:rPr lang="ru-RU" sz="1600">
                <a:solidFill>
                  <a:srgbClr val="000000"/>
                </a:solidFill>
                <a:latin typeface="Times New Roman"/>
              </a:rPr>
              <a:t>5.О назначении публичных слушаний-3</a:t>
            </a:r>
            <a:endParaRPr/>
          </a:p>
          <a:p>
            <a:pPr algn="just"/>
            <a:r>
              <a:rPr lang="ru-RU" sz="1600">
                <a:solidFill>
                  <a:srgbClr val="000000"/>
                </a:solidFill>
                <a:latin typeface="Times New Roman"/>
              </a:rPr>
              <a:t>6.Установление, изменение и отмена местных налогов и сборов-2</a:t>
            </a:r>
            <a:endParaRPr/>
          </a:p>
          <a:p>
            <a:pPr algn="just"/>
            <a:r>
              <a:rPr lang="ru-RU" sz="1600">
                <a:solidFill>
                  <a:srgbClr val="000000"/>
                </a:solidFill>
                <a:latin typeface="Times New Roman"/>
              </a:rPr>
              <a:t>7.По регулированию земельных отношений-0</a:t>
            </a:r>
            <a:endParaRPr/>
          </a:p>
          <a:p>
            <a:pPr algn="just"/>
            <a:r>
              <a:rPr lang="ru-RU" sz="1600">
                <a:solidFill>
                  <a:srgbClr val="000000"/>
                </a:solidFill>
                <a:latin typeface="Times New Roman"/>
              </a:rPr>
              <a:t>8.По управлению и распоряжению муниципальной собственностью-1</a:t>
            </a:r>
            <a:endParaRPr/>
          </a:p>
          <a:p>
            <a:pPr algn="just"/>
            <a:r>
              <a:rPr lang="ru-RU" sz="1600">
                <a:solidFill>
                  <a:srgbClr val="000000"/>
                </a:solidFill>
                <a:latin typeface="Times New Roman"/>
              </a:rPr>
              <a:t>9.Обращения:</a:t>
            </a:r>
            <a:endParaRPr/>
          </a:p>
          <a:p>
            <a:pPr algn="just"/>
            <a:r>
              <a:rPr lang="ru-RU" sz="1600">
                <a:solidFill>
                  <a:srgbClr val="000000"/>
                </a:solidFill>
                <a:latin typeface="Times New Roman"/>
              </a:rPr>
              <a:t>- к ЗСО и представительным органам других муниципальных районов области -0</a:t>
            </a:r>
            <a:endParaRPr/>
          </a:p>
          <a:p>
            <a:pPr algn="just"/>
            <a:r>
              <a:rPr lang="ru-RU" sz="1600">
                <a:solidFill>
                  <a:srgbClr val="000000"/>
                </a:solidFill>
                <a:latin typeface="Times New Roman"/>
              </a:rPr>
              <a:t>- о поддержке обращений представительных органов-3</a:t>
            </a:r>
            <a:endParaRPr/>
          </a:p>
          <a:p>
            <a:pPr algn="just"/>
            <a:r>
              <a:rPr lang="ru-RU" sz="1600">
                <a:solidFill>
                  <a:srgbClr val="000000"/>
                </a:solidFill>
                <a:latin typeface="Times New Roman"/>
              </a:rPr>
              <a:t>10.Награждение Почетной грамотой Представительного Собрания района-32</a:t>
            </a:r>
            <a:endParaRPr/>
          </a:p>
          <a:p>
            <a:pPr algn="just"/>
            <a:r>
              <a:rPr lang="ru-RU" sz="1600">
                <a:solidFill>
                  <a:srgbClr val="000000"/>
                </a:solidFill>
                <a:latin typeface="Times New Roman"/>
              </a:rPr>
              <a:t>11.О     порядке   организации     и осуществления муниципального   контроля- 0</a:t>
            </a:r>
            <a:endParaRPr/>
          </a:p>
          <a:p>
            <a:pPr algn="just"/>
            <a:r>
              <a:rPr lang="ru-RU" sz="1600">
                <a:solidFill>
                  <a:srgbClr val="000000"/>
                </a:solidFill>
                <a:latin typeface="Times New Roman"/>
              </a:rPr>
              <a:t>12.О признании утратившим силу некоторых решений-3</a:t>
            </a:r>
            <a:endParaRPr/>
          </a:p>
          <a:p>
            <a:pPr algn="just"/>
            <a:r>
              <a:rPr lang="ru-RU" sz="1600">
                <a:solidFill>
                  <a:srgbClr val="000000"/>
                </a:solidFill>
                <a:latin typeface="Times New Roman"/>
              </a:rPr>
              <a:t>13.О приостановлении действия   решений-4</a:t>
            </a:r>
            <a:endParaRPr/>
          </a:p>
          <a:p>
            <a:pPr algn="just"/>
            <a:r>
              <a:rPr lang="ru-RU" sz="1600">
                <a:solidFill>
                  <a:srgbClr val="000000"/>
                </a:solidFill>
                <a:latin typeface="Times New Roman"/>
              </a:rPr>
              <a:t>14.По  предложениям  прокуратуры-5</a:t>
            </a:r>
            <a:endParaRPr/>
          </a:p>
          <a:p>
            <a:pPr algn="just"/>
            <a:r>
              <a:rPr lang="ru-RU" sz="1600">
                <a:solidFill>
                  <a:srgbClr val="000000"/>
                </a:solidFill>
                <a:latin typeface="Times New Roman"/>
              </a:rPr>
              <a:t>15.О внесении изменений и дополнений в действующие основные НПА -15</a:t>
            </a:r>
            <a:endParaRPr/>
          </a:p>
          <a:p>
            <a:pPr algn="just"/>
            <a:r>
              <a:rPr lang="ru-RU" sz="1600">
                <a:solidFill>
                  <a:srgbClr val="000000"/>
                </a:solidFill>
                <a:latin typeface="Times New Roman"/>
              </a:rPr>
              <a:t>16.Принято новых решений сроком действия до 1 года и более -8                       </a:t>
            </a:r>
            <a:endParaRPr/>
          </a:p>
          <a:p>
            <a:pPr algn="just"/>
            <a:r>
              <a:rPr lang="ru-RU" sz="1600">
                <a:solidFill>
                  <a:srgbClr val="000000"/>
                </a:solidFill>
                <a:latin typeface="Times New Roman"/>
              </a:rPr>
              <a:t>17.По структуре администрации района-1</a:t>
            </a:r>
            <a:endParaRPr/>
          </a:p>
          <a:p>
            <a:pPr algn="just"/>
            <a:r>
              <a:rPr lang="ru-RU" sz="1600">
                <a:solidFill>
                  <a:srgbClr val="000000"/>
                </a:solidFill>
                <a:latin typeface="Times New Roman"/>
              </a:rPr>
              <a:t>18.Об уполномоченном органе-1</a:t>
            </a:r>
            <a:endParaRPr/>
          </a:p>
          <a:p>
            <a:pPr algn="just"/>
            <a:r>
              <a:rPr lang="ru-RU" sz="1600">
                <a:solidFill>
                  <a:srgbClr val="000000"/>
                </a:solidFill>
                <a:latin typeface="Times New Roman"/>
              </a:rPr>
              <a:t>19.Дополнительная социальная защита граждан-1</a:t>
            </a:r>
            <a:endParaRPr/>
          </a:p>
          <a:p>
            <a:pPr algn="just"/>
            <a:r>
              <a:rPr lang="ru-RU" sz="1600">
                <a:solidFill>
                  <a:srgbClr val="000000"/>
                </a:solidFill>
                <a:latin typeface="Times New Roman"/>
              </a:rPr>
              <a:t>29.О  передаче  части  полномочий-1</a:t>
            </a:r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pPr algn="ctr"/>
            <a:r>
              <a:rPr lang="ru-RU" sz="1500">
                <a:solidFill>
                  <a:srgbClr val="ff0000"/>
                </a:solidFill>
                <a:latin typeface="Times New Roman"/>
              </a:rPr>
              <a:t>  </a:t>
            </a:r>
            <a:endParaRPr/>
          </a:p>
          <a:p>
            <a:endParaRPr/>
          </a:p>
          <a:p>
            <a:endParaRPr/>
          </a:p>
          <a:p>
            <a:endParaRPr/>
          </a:p>
          <a:p>
            <a:pPr algn="ctr"/>
            <a:r>
              <a:rPr lang="ru-RU" sz="2600">
                <a:solidFill>
                  <a:srgbClr val="ff0000"/>
                </a:solidFill>
                <a:latin typeface="Times New Roman"/>
              </a:rPr>
              <a:t>                                                  </a:t>
            </a:r>
            <a:endParaRPr/>
          </a:p>
          <a:p>
            <a:endParaRPr/>
          </a:p>
          <a:p>
            <a:endParaRPr/>
          </a:p>
        </p:txBody>
      </p:sp>
    </p:spTree>
  </p:cSld>
  <p:timing>
    <p:tnLst>
      <p:par>
        <p:cTn dur="indefinite" id="13" nodeType="tmRoot" restart="never">
          <p:childTnLst>
            <p:seq>
              <p:cTn id="14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ustomShape 1"/>
          <p:cNvSpPr/>
          <p:nvPr/>
        </p:nvSpPr>
        <p:spPr>
          <a:xfrm>
            <a:off x="1620000" y="274680"/>
            <a:ext cx="7061040" cy="260280"/>
          </a:xfrm>
          <a:prstGeom prst="rect">
            <a:avLst/>
          </a:prstGeom>
        </p:spPr>
      </p:sp>
      <p:sp>
        <p:nvSpPr>
          <p:cNvPr id="38" name="CustomShape 2"/>
          <p:cNvSpPr/>
          <p:nvPr/>
        </p:nvSpPr>
        <p:spPr>
          <a:xfrm>
            <a:off x="467640" y="1412640"/>
            <a:ext cx="8213400" cy="477936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pic>
        <p:nvPicPr>
          <p:cNvPr descr="" id="39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540000" y="587520"/>
            <a:ext cx="8099280" cy="5712120"/>
          </a:xfrm>
          <a:prstGeom prst="rect">
            <a:avLst/>
          </a:prstGeom>
        </p:spPr>
      </p:pic>
    </p:spTree>
  </p:cSld>
  <p:timing>
    <p:tnLst>
      <p:par>
        <p:cTn dur="indefinite" id="15" nodeType="tmRoot" restart="never">
          <p:childTnLst>
            <p:seq>
              <p:cTn id="16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ustomShape 1"/>
          <p:cNvSpPr/>
          <p:nvPr/>
        </p:nvSpPr>
        <p:spPr>
          <a:xfrm>
            <a:off x="540000" y="274680"/>
            <a:ext cx="8141040" cy="261000"/>
          </a:xfrm>
          <a:prstGeom prst="rect">
            <a:avLst/>
          </a:prstGeom>
        </p:spPr>
      </p:sp>
      <p:sp>
        <p:nvSpPr>
          <p:cNvPr id="41" name="CustomShape 2"/>
          <p:cNvSpPr/>
          <p:nvPr/>
        </p:nvSpPr>
        <p:spPr>
          <a:xfrm>
            <a:off x="457200" y="900000"/>
            <a:ext cx="8223840" cy="5220360"/>
          </a:xfrm>
          <a:prstGeom prst="rect">
            <a:avLst/>
          </a:prstGeom>
        </p:spPr>
        <p:txBody>
          <a:bodyPr bIns="45000" lIns="90000" rIns="90000" tIns="45000"/>
          <a:p>
            <a:pPr algn="just"/>
            <a:r>
              <a:rPr lang="ru-RU">
                <a:solidFill>
                  <a:srgbClr val="222222"/>
                </a:solidFill>
                <a:latin typeface="Times New Roman"/>
              </a:rPr>
              <a:t>	</a:t>
            </a:r>
            <a:r>
              <a:rPr lang="ru-RU" sz="2000">
                <a:solidFill>
                  <a:srgbClr val="222222"/>
                </a:solidFill>
                <a:latin typeface="Times New Roman"/>
                <a:ea typeface="yandex-sans;Times New Roman"/>
              </a:rPr>
              <a:t>Деятельность представительного органа в 2020 году осуществлялась в конструктивном сотрудничестве с Администрацией района, органами местного самоуправления городского и сельских поселений, с  руководителями  предприятий,  учреждений и основана на взаимопонимании, достижении конкретной цели - развития района и улучшение качества жизни жителей. Благодаря этому общественно-политическая ситуация в районе остается стабильной и это положительно сказывается на социально-экономическом развитии района.  Важное  место  в работе представительного  органа занимает взаимодействие с Законодательным Собранием, Правительством области, Ассоциацией муниципальных  образований  области, представительными  органами  муниципальных образований  области. В  прошедшем  году взаимодействие  проходило  в  формате  видеоконференций.</a:t>
            </a:r>
            <a:endParaRPr/>
          </a:p>
          <a:p>
            <a:pPr algn="just"/>
            <a:r>
              <a:rPr lang="ru-RU" sz="2000">
                <a:solidFill>
                  <a:srgbClr val="222222"/>
                </a:solidFill>
                <a:latin typeface="Times New Roman"/>
                <a:ea typeface="yandex-sans;Times New Roman"/>
              </a:rPr>
              <a:t>	</a:t>
            </a:r>
            <a:r>
              <a:rPr lang="ru-RU" sz="2000">
                <a:solidFill>
                  <a:srgbClr val="222222"/>
                </a:solidFill>
                <a:latin typeface="Times New Roman"/>
                <a:ea typeface="yandex-sans;Times New Roman"/>
              </a:rPr>
              <a:t>В 2021 году  необходимо  активизировать  работу  с Общественным  Советом  района (новый  состав будет  избран в 2021 г.)  и  Молодежным  парламентом района. </a:t>
            </a:r>
            <a:endParaRPr/>
          </a:p>
          <a:p>
            <a:endParaRPr/>
          </a:p>
          <a:p>
            <a:endParaRPr/>
          </a:p>
        </p:txBody>
      </p:sp>
      <p:sp>
        <p:nvSpPr>
          <p:cNvPr id="42" name="CustomShape 3"/>
          <p:cNvSpPr/>
          <p:nvPr/>
        </p:nvSpPr>
        <p:spPr>
          <a:xfrm>
            <a:off x="3564000" y="4221000"/>
            <a:ext cx="5343480" cy="1434240"/>
          </a:xfrm>
          <a:prstGeom prst="rect">
            <a:avLst/>
          </a:prstGeom>
        </p:spPr>
      </p:sp>
      <p:pic>
        <p:nvPicPr>
          <p:cNvPr descr="" id="43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1800000" y="180000"/>
            <a:ext cx="6299280" cy="539280"/>
          </a:xfrm>
          <a:prstGeom prst="rect">
            <a:avLst/>
          </a:prstGeom>
        </p:spPr>
      </p:pic>
    </p:spTree>
  </p:cSld>
  <p:timing>
    <p:tnLst>
      <p:par>
        <p:cTn dur="indefinite" id="17" nodeType="tmRoot" restart="never">
          <p:childTnLst>
            <p:seq>
              <p:cTn id="18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